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Roboto Slab Bold" charset="1" panose="00000000000000000000"/>
      <p:regular r:id="rId31"/>
    </p:embeddedFont>
    <p:embeddedFont>
      <p:font typeface="Roboto Slab" charset="1" panose="00000000000000000000"/>
      <p:regular r:id="rId32"/>
    </p:embeddedFont>
    <p:embeddedFont>
      <p:font typeface="Noto Serif Display" charset="1" panose="02020502080505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0.png" Type="http://schemas.openxmlformats.org/officeDocument/2006/relationships/image"/><Relationship Id="rId7" Target="../media/image53.pn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3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0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18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19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61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svg" Type="http://schemas.openxmlformats.org/officeDocument/2006/relationships/image"/><Relationship Id="rId11" Target="../media/image74.pn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.png" Type="http://schemas.openxmlformats.org/officeDocument/2006/relationships/image"/><Relationship Id="rId7" Target="../media/image70.png" Type="http://schemas.openxmlformats.org/officeDocument/2006/relationships/image"/><Relationship Id="rId8" Target="../media/image71.sv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17.jpe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51387" y="4619832"/>
            <a:ext cx="13990630" cy="1096756"/>
            <a:chOff x="0" y="0"/>
            <a:chExt cx="3637349" cy="285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7349" cy="285140"/>
            </a:xfrm>
            <a:custGeom>
              <a:avLst/>
              <a:gdLst/>
              <a:ahLst/>
              <a:cxnLst/>
              <a:rect r="r" b="b" t="t" l="l"/>
              <a:pathLst>
                <a:path h="285140" w="3637349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7349" cy="3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55679" y="-2311664"/>
            <a:ext cx="13415944" cy="1341594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36371" y="219764"/>
            <a:ext cx="9453686" cy="945368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371853" y="1182280"/>
            <a:ext cx="7950994" cy="7752219"/>
          </a:xfrm>
          <a:custGeom>
            <a:avLst/>
            <a:gdLst/>
            <a:ahLst/>
            <a:cxnLst/>
            <a:rect r="r" b="b" t="t" l="l"/>
            <a:pathLst>
              <a:path h="7752219" w="7950994">
                <a:moveTo>
                  <a:pt x="0" y="0"/>
                </a:moveTo>
                <a:lnTo>
                  <a:pt x="7950994" y="0"/>
                </a:lnTo>
                <a:lnTo>
                  <a:pt x="7950994" y="7752219"/>
                </a:lnTo>
                <a:lnTo>
                  <a:pt x="0" y="7752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960266" y="8736477"/>
            <a:ext cx="9520566" cy="685137"/>
            <a:chOff x="0" y="0"/>
            <a:chExt cx="2507474" cy="180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07474" cy="180448"/>
            </a:xfrm>
            <a:custGeom>
              <a:avLst/>
              <a:gdLst/>
              <a:ahLst/>
              <a:cxnLst/>
              <a:rect r="r" b="b" t="t" l="l"/>
              <a:pathLst>
                <a:path h="180448" w="2507474">
                  <a:moveTo>
                    <a:pt x="0" y="0"/>
                  </a:moveTo>
                  <a:lnTo>
                    <a:pt x="2507474" y="0"/>
                  </a:lnTo>
                  <a:lnTo>
                    <a:pt x="2507474" y="180448"/>
                  </a:lnTo>
                  <a:lnTo>
                    <a:pt x="0" y="180448"/>
                  </a:lnTo>
                  <a:close/>
                </a:path>
              </a:pathLst>
            </a:custGeom>
            <a:gradFill rotWithShape="true">
              <a:gsLst>
                <a:gs pos="0">
                  <a:srgbClr val="00388F">
                    <a:alpha val="0"/>
                  </a:srgbClr>
                </a:gs>
                <a:gs pos="100000">
                  <a:srgbClr val="00388F">
                    <a:alpha val="42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07474" cy="22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06148" y="8891413"/>
            <a:ext cx="375263" cy="375263"/>
          </a:xfrm>
          <a:custGeom>
            <a:avLst/>
            <a:gdLst/>
            <a:ahLst/>
            <a:cxnLst/>
            <a:rect r="r" b="b" t="t" l="l"/>
            <a:pathLst>
              <a:path h="375263" w="375263">
                <a:moveTo>
                  <a:pt x="0" y="0"/>
                </a:moveTo>
                <a:lnTo>
                  <a:pt x="375263" y="0"/>
                </a:lnTo>
                <a:lnTo>
                  <a:pt x="375263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50383" y="8871986"/>
            <a:ext cx="375263" cy="375263"/>
          </a:xfrm>
          <a:custGeom>
            <a:avLst/>
            <a:gdLst/>
            <a:ahLst/>
            <a:cxnLst/>
            <a:rect r="r" b="b" t="t" l="l"/>
            <a:pathLst>
              <a:path h="375263" w="375263">
                <a:moveTo>
                  <a:pt x="0" y="0"/>
                </a:moveTo>
                <a:lnTo>
                  <a:pt x="375263" y="0"/>
                </a:lnTo>
                <a:lnTo>
                  <a:pt x="375263" y="375263"/>
                </a:lnTo>
                <a:lnTo>
                  <a:pt x="0" y="37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58974" y="2072022"/>
            <a:ext cx="5889340" cy="58893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1862" t="0" r="-31862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1682642" y="9741838"/>
            <a:ext cx="567836" cy="259075"/>
          </a:xfrm>
          <a:custGeom>
            <a:avLst/>
            <a:gdLst/>
            <a:ahLst/>
            <a:cxnLst/>
            <a:rect r="r" b="b" t="t" l="l"/>
            <a:pathLst>
              <a:path h="259075" w="567836">
                <a:moveTo>
                  <a:pt x="0" y="0"/>
                </a:moveTo>
                <a:lnTo>
                  <a:pt x="567836" y="0"/>
                </a:lnTo>
                <a:lnTo>
                  <a:pt x="567836" y="259075"/>
                </a:lnTo>
                <a:lnTo>
                  <a:pt x="0" y="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1844" y="923205"/>
            <a:ext cx="567836" cy="259075"/>
          </a:xfrm>
          <a:custGeom>
            <a:avLst/>
            <a:gdLst/>
            <a:ahLst/>
            <a:cxnLst/>
            <a:rect r="r" b="b" t="t" l="l"/>
            <a:pathLst>
              <a:path h="259075" w="567836">
                <a:moveTo>
                  <a:pt x="0" y="0"/>
                </a:moveTo>
                <a:lnTo>
                  <a:pt x="567836" y="0"/>
                </a:lnTo>
                <a:lnTo>
                  <a:pt x="567836" y="259075"/>
                </a:lnTo>
                <a:lnTo>
                  <a:pt x="0" y="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418683" y="446058"/>
            <a:ext cx="1419332" cy="1406881"/>
          </a:xfrm>
          <a:custGeom>
            <a:avLst/>
            <a:gdLst/>
            <a:ahLst/>
            <a:cxnLst/>
            <a:rect r="r" b="b" t="t" l="l"/>
            <a:pathLst>
              <a:path h="1406881" w="1419332">
                <a:moveTo>
                  <a:pt x="0" y="0"/>
                </a:moveTo>
                <a:lnTo>
                  <a:pt x="1419332" y="0"/>
                </a:lnTo>
                <a:lnTo>
                  <a:pt x="1419332" y="1406881"/>
                </a:lnTo>
                <a:lnTo>
                  <a:pt x="0" y="1406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71538" y="627272"/>
            <a:ext cx="2223237" cy="920867"/>
          </a:xfrm>
          <a:custGeom>
            <a:avLst/>
            <a:gdLst/>
            <a:ahLst/>
            <a:cxnLst/>
            <a:rect r="r" b="b" t="t" l="l"/>
            <a:pathLst>
              <a:path h="920867" w="2223237">
                <a:moveTo>
                  <a:pt x="0" y="0"/>
                </a:moveTo>
                <a:lnTo>
                  <a:pt x="2223237" y="0"/>
                </a:lnTo>
                <a:lnTo>
                  <a:pt x="2223237" y="920867"/>
                </a:lnTo>
                <a:lnTo>
                  <a:pt x="0" y="9208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752906" y="2119639"/>
            <a:ext cx="11277062" cy="289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1"/>
              </a:lnSpc>
            </a:pPr>
            <a:r>
              <a:rPr lang="en-US" b="true" sz="4385" spc="-131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NGHIÊN CỨU MÔ PHỎNG HỆ THỐNG TRÌNH </a:t>
            </a:r>
          </a:p>
          <a:p>
            <a:pPr algn="ctr">
              <a:lnSpc>
                <a:spcPts val="5701"/>
              </a:lnSpc>
            </a:pPr>
            <a:r>
              <a:rPr lang="en-US" b="true" sz="4385" spc="-131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DIỄN ÁNH SÁNG BẰNG DRONE VỚI KỸ </a:t>
            </a:r>
          </a:p>
          <a:p>
            <a:pPr algn="ctr">
              <a:lnSpc>
                <a:spcPts val="5701"/>
              </a:lnSpc>
            </a:pPr>
            <a:r>
              <a:rPr lang="en-US" b="true" sz="4385" spc="-131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THUẬT TỐI ƯU QUỸ ĐẠO CHUYỂN ĐỘNG</a:t>
            </a:r>
          </a:p>
          <a:p>
            <a:pPr algn="ctr">
              <a:lnSpc>
                <a:spcPts val="5701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702964" y="4698996"/>
            <a:ext cx="777844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Khóa luận tốt nghiệp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95762" y="7001107"/>
            <a:ext cx="764072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Sinh viên thực hiện:  </a:t>
            </a:r>
            <a:r>
              <a:rPr lang="en-US" sz="24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Vũ Trung Đức - 21021577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61665" y="6302567"/>
            <a:ext cx="7019746" cy="41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8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Giảng viên hướng dẫn: </a:t>
            </a:r>
            <a:r>
              <a:rPr lang="en-US" sz="2498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TS. Phạm Duy Hưng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03428" y="8872363"/>
            <a:ext cx="3520120" cy="33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64"/>
              </a:lnSpc>
            </a:pPr>
            <a:r>
              <a:rPr lang="en-US" sz="197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vuduc25022003@gmail.com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79680" y="8872363"/>
            <a:ext cx="2084978" cy="33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64"/>
              </a:lnSpc>
            </a:pPr>
            <a:r>
              <a:rPr lang="en-US" sz="1974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034-204-1436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1247" y="2113638"/>
            <a:ext cx="9058387" cy="5435032"/>
          </a:xfrm>
          <a:custGeom>
            <a:avLst/>
            <a:gdLst/>
            <a:ahLst/>
            <a:cxnLst/>
            <a:rect r="r" b="b" t="t" l="l"/>
            <a:pathLst>
              <a:path h="5435032" w="9058387">
                <a:moveTo>
                  <a:pt x="0" y="0"/>
                </a:moveTo>
                <a:lnTo>
                  <a:pt x="9058388" y="0"/>
                </a:lnTo>
                <a:lnTo>
                  <a:pt x="9058388" y="5435032"/>
                </a:lnTo>
                <a:lnTo>
                  <a:pt x="0" y="543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365" y="170590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083" y="666416"/>
            <a:ext cx="10428338" cy="79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56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Thuật toán Hungarian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31303" y="8703945"/>
            <a:ext cx="425574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Thuật toán Hungarian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1476" y="2256980"/>
            <a:ext cx="3447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Chuẩn hóa hàng.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1476" y="3877075"/>
            <a:ext cx="30435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Chuẩn hóa cột.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1476" y="5497170"/>
            <a:ext cx="45477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Che phủ số 0 tối thiểu.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1476" y="7115785"/>
            <a:ext cx="40755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Điều chỉnh ma trận.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1476" y="8694420"/>
            <a:ext cx="43093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Xác định phương án.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0315" y="7159845"/>
            <a:ext cx="4473685" cy="2343710"/>
          </a:xfrm>
          <a:custGeom>
            <a:avLst/>
            <a:gdLst/>
            <a:ahLst/>
            <a:cxnLst/>
            <a:rect r="r" b="b" t="t" l="l"/>
            <a:pathLst>
              <a:path h="2343710" w="4473685">
                <a:moveTo>
                  <a:pt x="0" y="0"/>
                </a:moveTo>
                <a:lnTo>
                  <a:pt x="4473685" y="0"/>
                </a:lnTo>
                <a:lnTo>
                  <a:pt x="4473685" y="2343710"/>
                </a:lnTo>
                <a:lnTo>
                  <a:pt x="0" y="234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273" y="4667374"/>
            <a:ext cx="5379359" cy="1930496"/>
          </a:xfrm>
          <a:custGeom>
            <a:avLst/>
            <a:gdLst/>
            <a:ahLst/>
            <a:cxnLst/>
            <a:rect r="r" b="b" t="t" l="l"/>
            <a:pathLst>
              <a:path h="1930496" w="5379359">
                <a:moveTo>
                  <a:pt x="0" y="0"/>
                </a:moveTo>
                <a:lnTo>
                  <a:pt x="5379359" y="0"/>
                </a:lnTo>
                <a:lnTo>
                  <a:pt x="5379359" y="1930496"/>
                </a:lnTo>
                <a:lnTo>
                  <a:pt x="0" y="1930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4939" y="4494778"/>
            <a:ext cx="4694580" cy="2103092"/>
          </a:xfrm>
          <a:custGeom>
            <a:avLst/>
            <a:gdLst/>
            <a:ahLst/>
            <a:cxnLst/>
            <a:rect r="r" b="b" t="t" l="l"/>
            <a:pathLst>
              <a:path h="2103092" w="4694580">
                <a:moveTo>
                  <a:pt x="0" y="0"/>
                </a:moveTo>
                <a:lnTo>
                  <a:pt x="4694580" y="0"/>
                </a:lnTo>
                <a:lnTo>
                  <a:pt x="4694580" y="2103092"/>
                </a:lnTo>
                <a:lnTo>
                  <a:pt x="0" y="2103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5857" y="1627233"/>
            <a:ext cx="4912744" cy="2014119"/>
          </a:xfrm>
          <a:custGeom>
            <a:avLst/>
            <a:gdLst/>
            <a:ahLst/>
            <a:cxnLst/>
            <a:rect r="r" b="b" t="t" l="l"/>
            <a:pathLst>
              <a:path h="2014119" w="4912744">
                <a:moveTo>
                  <a:pt x="0" y="0"/>
                </a:moveTo>
                <a:lnTo>
                  <a:pt x="4912744" y="0"/>
                </a:lnTo>
                <a:lnTo>
                  <a:pt x="4912744" y="2014118"/>
                </a:lnTo>
                <a:lnTo>
                  <a:pt x="0" y="2014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993162" y="7131270"/>
            <a:ext cx="2936669" cy="1901493"/>
          </a:xfrm>
          <a:custGeom>
            <a:avLst/>
            <a:gdLst/>
            <a:ahLst/>
            <a:cxnLst/>
            <a:rect r="r" b="b" t="t" l="l"/>
            <a:pathLst>
              <a:path h="1901493" w="2936669">
                <a:moveTo>
                  <a:pt x="0" y="1901493"/>
                </a:moveTo>
                <a:lnTo>
                  <a:pt x="2936669" y="1901493"/>
                </a:lnTo>
                <a:lnTo>
                  <a:pt x="2936669" y="0"/>
                </a:lnTo>
                <a:lnTo>
                  <a:pt x="0" y="0"/>
                </a:lnTo>
                <a:lnTo>
                  <a:pt x="0" y="190149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4340" y="533066"/>
            <a:ext cx="10428338" cy="79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56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Thuật toán Hungarian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1164" y="1457659"/>
            <a:ext cx="5492468" cy="2677895"/>
            <a:chOff x="0" y="0"/>
            <a:chExt cx="7323291" cy="3570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23291" cy="2847947"/>
            </a:xfrm>
            <a:custGeom>
              <a:avLst/>
              <a:gdLst/>
              <a:ahLst/>
              <a:cxnLst/>
              <a:rect r="r" b="b" t="t" l="l"/>
              <a:pathLst>
                <a:path h="2847947" w="7323291">
                  <a:moveTo>
                    <a:pt x="0" y="0"/>
                  </a:moveTo>
                  <a:lnTo>
                    <a:pt x="7323291" y="0"/>
                  </a:lnTo>
                  <a:lnTo>
                    <a:pt x="7323291" y="2847947"/>
                  </a:lnTo>
                  <a:lnTo>
                    <a:pt x="0" y="2847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549956" y="2925790"/>
              <a:ext cx="3578423" cy="644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Ma trận chi phí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1643" y="2018413"/>
            <a:ext cx="2776203" cy="1057602"/>
            <a:chOff x="0" y="0"/>
            <a:chExt cx="3701605" cy="14101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96822"/>
              <a:ext cx="3701605" cy="1013314"/>
            </a:xfrm>
            <a:custGeom>
              <a:avLst/>
              <a:gdLst/>
              <a:ahLst/>
              <a:cxnLst/>
              <a:rect r="r" b="b" t="t" l="l"/>
              <a:pathLst>
                <a:path h="1013314" w="3701605">
                  <a:moveTo>
                    <a:pt x="0" y="0"/>
                  </a:moveTo>
                  <a:lnTo>
                    <a:pt x="3701605" y="0"/>
                  </a:lnTo>
                  <a:lnTo>
                    <a:pt x="3701605" y="1013314"/>
                  </a:lnTo>
                  <a:lnTo>
                    <a:pt x="0" y="1013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80388" y="-38100"/>
              <a:ext cx="2567424" cy="434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1"/>
                </a:lnSpc>
              </a:pPr>
              <a:r>
                <a:rPr lang="en-US" sz="1958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Chuẩn hóa hàng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01643" y="5143500"/>
            <a:ext cx="2940844" cy="1057602"/>
            <a:chOff x="0" y="0"/>
            <a:chExt cx="3921126" cy="141013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91827" y="-38100"/>
              <a:ext cx="3729299" cy="495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1"/>
                </a:lnSpc>
              </a:pPr>
              <a:r>
                <a:rPr lang="en-US" sz="2258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Điều chỉnh ma trận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true" flipV="false" rot="0">
              <a:off x="0" y="396822"/>
              <a:ext cx="3701605" cy="1013314"/>
            </a:xfrm>
            <a:custGeom>
              <a:avLst/>
              <a:gdLst/>
              <a:ahLst/>
              <a:cxnLst/>
              <a:rect r="r" b="b" t="t" l="l"/>
              <a:pathLst>
                <a:path h="1013314" w="3701605">
                  <a:moveTo>
                    <a:pt x="3701605" y="0"/>
                  </a:moveTo>
                  <a:lnTo>
                    <a:pt x="0" y="0"/>
                  </a:lnTo>
                  <a:lnTo>
                    <a:pt x="0" y="1013314"/>
                  </a:lnTo>
                  <a:lnTo>
                    <a:pt x="3701605" y="1013314"/>
                  </a:lnTo>
                  <a:lnTo>
                    <a:pt x="3701605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472229" y="3694865"/>
            <a:ext cx="2231050" cy="1028878"/>
            <a:chOff x="0" y="0"/>
            <a:chExt cx="2974734" cy="137183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717283" y="459397"/>
              <a:ext cx="2257451" cy="434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41"/>
                </a:lnSpc>
              </a:pPr>
              <a:r>
                <a:rPr lang="en-US" sz="1958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Chuẩn hóa cột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true" flipV="false" rot="-5400000">
              <a:off x="-498149" y="498149"/>
              <a:ext cx="1371838" cy="375541"/>
            </a:xfrm>
            <a:custGeom>
              <a:avLst/>
              <a:gdLst/>
              <a:ahLst/>
              <a:cxnLst/>
              <a:rect r="r" b="b" t="t" l="l"/>
              <a:pathLst>
                <a:path h="375541" w="1371838">
                  <a:moveTo>
                    <a:pt x="1371838" y="0"/>
                  </a:moveTo>
                  <a:lnTo>
                    <a:pt x="0" y="0"/>
                  </a:lnTo>
                  <a:lnTo>
                    <a:pt x="0" y="375540"/>
                  </a:lnTo>
                  <a:lnTo>
                    <a:pt x="1371838" y="375540"/>
                  </a:lnTo>
                  <a:lnTo>
                    <a:pt x="1371838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82696" y="7026495"/>
            <a:ext cx="6259660" cy="2874718"/>
            <a:chOff x="0" y="0"/>
            <a:chExt cx="8346213" cy="383295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32445" y="403225"/>
              <a:ext cx="580965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Drone 1 =&gt; vị trí 2: 120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2445" y="1265978"/>
              <a:ext cx="5572323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Drone 2 =&gt; vị trí 1: 20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2445" y="2128732"/>
              <a:ext cx="5653088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Drone 3 =&gt; vị trí 4: 45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991485"/>
              <a:ext cx="563721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Drone 4 =&gt; vị trí 3: 25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842099" y="-361950"/>
              <a:ext cx="1379172" cy="4194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36"/>
                </a:lnSpc>
              </a:pPr>
              <a:r>
                <a:rPr lang="en-US" sz="19026">
                  <a:solidFill>
                    <a:srgbClr val="000000"/>
                  </a:solidFill>
                  <a:latin typeface="Noto Serif Display"/>
                  <a:ea typeface="Noto Serif Display"/>
                  <a:cs typeface="Noto Serif Display"/>
                  <a:sym typeface="Noto Serif Display"/>
                </a:rPr>
                <a:t>}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462571" y="1673598"/>
              <a:ext cx="88364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210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0" y="0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16770" y="2271651"/>
            <a:ext cx="9245389" cy="5743698"/>
          </a:xfrm>
          <a:custGeom>
            <a:avLst/>
            <a:gdLst/>
            <a:ahLst/>
            <a:cxnLst/>
            <a:rect r="r" b="b" t="t" l="l"/>
            <a:pathLst>
              <a:path h="5743698" w="9245389">
                <a:moveTo>
                  <a:pt x="0" y="0"/>
                </a:moveTo>
                <a:lnTo>
                  <a:pt x="9245388" y="0"/>
                </a:lnTo>
                <a:lnTo>
                  <a:pt x="9245388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0537" y="4827793"/>
            <a:ext cx="2472025" cy="1145129"/>
          </a:xfrm>
          <a:custGeom>
            <a:avLst/>
            <a:gdLst/>
            <a:ahLst/>
            <a:cxnLst/>
            <a:rect r="r" b="b" t="t" l="l"/>
            <a:pathLst>
              <a:path h="1145129" w="2472025">
                <a:moveTo>
                  <a:pt x="0" y="0"/>
                </a:moveTo>
                <a:lnTo>
                  <a:pt x="2472025" y="0"/>
                </a:lnTo>
                <a:lnTo>
                  <a:pt x="2472025" y="1145129"/>
                </a:lnTo>
                <a:lnTo>
                  <a:pt x="0" y="1145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6679" y="6087222"/>
            <a:ext cx="4906183" cy="749175"/>
          </a:xfrm>
          <a:custGeom>
            <a:avLst/>
            <a:gdLst/>
            <a:ahLst/>
            <a:cxnLst/>
            <a:rect r="r" b="b" t="t" l="l"/>
            <a:pathLst>
              <a:path h="749175" w="4906183">
                <a:moveTo>
                  <a:pt x="0" y="0"/>
                </a:moveTo>
                <a:lnTo>
                  <a:pt x="4906183" y="0"/>
                </a:lnTo>
                <a:lnTo>
                  <a:pt x="4906183" y="749175"/>
                </a:lnTo>
                <a:lnTo>
                  <a:pt x="0" y="74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92954" y="6773022"/>
            <a:ext cx="5355014" cy="1494832"/>
          </a:xfrm>
          <a:custGeom>
            <a:avLst/>
            <a:gdLst/>
            <a:ahLst/>
            <a:cxnLst/>
            <a:rect r="r" b="b" t="t" l="l"/>
            <a:pathLst>
              <a:path h="1494832" w="5355014">
                <a:moveTo>
                  <a:pt x="0" y="0"/>
                </a:moveTo>
                <a:lnTo>
                  <a:pt x="5355014" y="0"/>
                </a:lnTo>
                <a:lnTo>
                  <a:pt x="5355014" y="1494832"/>
                </a:lnTo>
                <a:lnTo>
                  <a:pt x="0" y="1494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76679" y="8210126"/>
            <a:ext cx="8265782" cy="1476032"/>
          </a:xfrm>
          <a:custGeom>
            <a:avLst/>
            <a:gdLst/>
            <a:ahLst/>
            <a:cxnLst/>
            <a:rect r="r" b="b" t="t" l="l"/>
            <a:pathLst>
              <a:path h="1476032" w="8265782">
                <a:moveTo>
                  <a:pt x="0" y="0"/>
                </a:moveTo>
                <a:lnTo>
                  <a:pt x="8265782" y="0"/>
                </a:lnTo>
                <a:lnTo>
                  <a:pt x="8265782" y="1476033"/>
                </a:lnTo>
                <a:lnTo>
                  <a:pt x="0" y="1476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41835" y="8744585"/>
            <a:ext cx="3066035" cy="689195"/>
          </a:xfrm>
          <a:custGeom>
            <a:avLst/>
            <a:gdLst/>
            <a:ahLst/>
            <a:cxnLst/>
            <a:rect r="r" b="b" t="t" l="l"/>
            <a:pathLst>
              <a:path h="689195" w="3066035">
                <a:moveTo>
                  <a:pt x="0" y="0"/>
                </a:moveTo>
                <a:lnTo>
                  <a:pt x="3066034" y="0"/>
                </a:lnTo>
                <a:lnTo>
                  <a:pt x="3066034" y="689195"/>
                </a:lnTo>
                <a:lnTo>
                  <a:pt x="0" y="689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Thuật toán tránh va chạm APF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797" y="1249301"/>
            <a:ext cx="8115300" cy="33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đảm bảo các drone hạn chế va chạm trong khi di chuyển?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9685" y="2204976"/>
            <a:ext cx="824763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Mục tiêu: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Đưa drone đến vị trí mục tiêu mà hạn chế va chạm với các vật cản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137" y="3760153"/>
            <a:ext cx="82476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Nguyên lý: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Lực hút và lực đẩy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50" y="5076825"/>
            <a:ext cx="54381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Môi trường thế hấp dẫn: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350" y="6138277"/>
            <a:ext cx="28214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Lực hấp dẫn: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50" y="7081999"/>
            <a:ext cx="54381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Môi trường thế đẩy: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50" y="8677910"/>
            <a:ext cx="28214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Lực đẩy: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48422" y="8765650"/>
            <a:ext cx="19874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Tổng lực: 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7447" y="3331528"/>
            <a:ext cx="9213546" cy="2919017"/>
            <a:chOff x="0" y="0"/>
            <a:chExt cx="12284727" cy="38920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594261" y="1533282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172321" y="1341234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487965" y="0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21524" y="3216550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6" y="0"/>
                  </a:lnTo>
                  <a:lnTo>
                    <a:pt x="1979406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>
              <a:off x="4583963" y="1946011"/>
              <a:ext cx="6635595" cy="0"/>
            </a:xfrm>
            <a:prstGeom prst="line">
              <a:avLst/>
            </a:prstGeom>
            <a:ln cap="flat" w="42351">
              <a:solidFill>
                <a:srgbClr val="F2AB1A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1728455" y="2208754"/>
              <a:ext cx="1949532" cy="1007797"/>
            </a:xfrm>
            <a:prstGeom prst="line">
              <a:avLst/>
            </a:prstGeom>
            <a:ln cap="flat" w="42351">
              <a:solidFill>
                <a:srgbClr val="38B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5106081" y="675472"/>
              <a:ext cx="1734456" cy="857810"/>
            </a:xfrm>
            <a:prstGeom prst="line">
              <a:avLst/>
            </a:prstGeom>
            <a:ln cap="flat" w="42351">
              <a:solidFill>
                <a:srgbClr val="38B6FF"/>
              </a:solidFill>
              <a:prstDash val="lgDash"/>
              <a:headEnd type="none" len="sm" w="sm"/>
              <a:tailEnd type="triangle" len="med" w="lg"/>
            </a:ln>
          </p:spPr>
        </p:sp>
        <p:sp>
          <p:nvSpPr>
            <p:cNvPr name="AutoShape 10" id="10"/>
            <p:cNvSpPr/>
            <p:nvPr/>
          </p:nvSpPr>
          <p:spPr>
            <a:xfrm flipH="true" flipV="true">
              <a:off x="5052312" y="2316292"/>
              <a:ext cx="1345676" cy="918293"/>
            </a:xfrm>
            <a:prstGeom prst="line">
              <a:avLst/>
            </a:prstGeom>
            <a:ln cap="flat" w="42351">
              <a:solidFill>
                <a:srgbClr val="38B6FF"/>
              </a:solidFill>
              <a:prstDash val="lgDash"/>
              <a:headEnd type="none" len="sm" w="sm"/>
              <a:tailEnd type="triangle" len="med" w="lg"/>
            </a:ln>
          </p:spPr>
        </p:sp>
        <p:sp>
          <p:nvSpPr>
            <p:cNvPr name="AutoShape 11" id="11"/>
            <p:cNvSpPr/>
            <p:nvPr/>
          </p:nvSpPr>
          <p:spPr>
            <a:xfrm flipH="true" flipV="true">
              <a:off x="2130859" y="337736"/>
              <a:ext cx="1501457" cy="1195546"/>
            </a:xfrm>
            <a:prstGeom prst="line">
              <a:avLst/>
            </a:prstGeom>
            <a:ln cap="flat" w="42351">
              <a:solidFill>
                <a:srgbClr val="38B6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2" id="12"/>
            <p:cNvSpPr/>
            <p:nvPr/>
          </p:nvSpPr>
          <p:spPr>
            <a:xfrm flipH="true">
              <a:off x="0" y="1871018"/>
              <a:ext cx="3594261" cy="0"/>
            </a:xfrm>
            <a:prstGeom prst="line">
              <a:avLst/>
            </a:prstGeom>
            <a:ln cap="flat" w="42351">
              <a:solidFill>
                <a:srgbClr val="7ED957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7477668" y="1379759"/>
              <a:ext cx="719807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Fatt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25826" y="1268603"/>
              <a:ext cx="821880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Frep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37447" y="7943027"/>
            <a:ext cx="9233369" cy="803064"/>
            <a:chOff x="0" y="0"/>
            <a:chExt cx="12311159" cy="1070753"/>
          </a:xfrm>
        </p:grpSpPr>
        <p:sp>
          <p:nvSpPr>
            <p:cNvPr name="AutoShape 16" id="16"/>
            <p:cNvSpPr/>
            <p:nvPr/>
          </p:nvSpPr>
          <p:spPr>
            <a:xfrm>
              <a:off x="5743712" y="503472"/>
              <a:ext cx="5645892" cy="63808"/>
            </a:xfrm>
            <a:prstGeom prst="line">
              <a:avLst/>
            </a:prstGeom>
            <a:ln cap="flat" w="38100">
              <a:solidFill>
                <a:srgbClr val="F2AB1A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620692" y="192048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234204" y="203233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600097" y="38525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F2AB1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1198753" y="0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1185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7" y="0"/>
                  </a:lnTo>
                  <a:lnTo>
                    <a:pt x="1112407" y="1059568"/>
                  </a:lnTo>
                  <a:lnTo>
                    <a:pt x="0" y="105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 flipH="true">
              <a:off x="1112407" y="540969"/>
              <a:ext cx="612179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209107" y="-26915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Xử lý cục bộ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9797" y="1249301"/>
            <a:ext cx="8115300" cy="33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đảm bảo các drone hạn chế va chạm trong khi di chuyển?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7437" y="1999934"/>
            <a:ext cx="824763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Thuật toán APF luôn hoạt động tốt trong thực tế?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7447" y="8423376"/>
            <a:ext cx="9233369" cy="828963"/>
            <a:chOff x="0" y="0"/>
            <a:chExt cx="12311159" cy="1105284"/>
          </a:xfrm>
        </p:grpSpPr>
        <p:sp>
          <p:nvSpPr>
            <p:cNvPr name="AutoShape 3" id="3"/>
            <p:cNvSpPr/>
            <p:nvPr/>
          </p:nvSpPr>
          <p:spPr>
            <a:xfrm>
              <a:off x="9355460" y="453159"/>
              <a:ext cx="2034145" cy="148653"/>
            </a:xfrm>
            <a:prstGeom prst="line">
              <a:avLst/>
            </a:prstGeom>
            <a:ln cap="flat" w="38100">
              <a:solidFill>
                <a:srgbClr val="F2AB1A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620692" y="226579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234204" y="237765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729746" y="-38100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F2AB1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1198753" y="34532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45717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7" y="0"/>
                  </a:lnTo>
                  <a:lnTo>
                    <a:pt x="1112407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 flipH="true">
              <a:off x="1112407" y="575501"/>
              <a:ext cx="2574904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209107" y="7617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37447" y="2569528"/>
            <a:ext cx="9233369" cy="5396648"/>
            <a:chOff x="0" y="0"/>
            <a:chExt cx="12311159" cy="7195531"/>
          </a:xfrm>
        </p:grpSpPr>
        <p:sp>
          <p:nvSpPr>
            <p:cNvPr name="AutoShape 12" id="12"/>
            <p:cNvSpPr/>
            <p:nvPr/>
          </p:nvSpPr>
          <p:spPr>
            <a:xfrm>
              <a:off x="5743712" y="3565861"/>
              <a:ext cx="5645892" cy="63808"/>
            </a:xfrm>
            <a:prstGeom prst="line">
              <a:avLst/>
            </a:prstGeom>
            <a:ln cap="flat" w="38100">
              <a:solidFill>
                <a:srgbClr val="F2AB1A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620692" y="3254437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234204" y="3265622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600097" y="3100914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F2AB1A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1198753" y="3062389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073574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7" y="0"/>
                  </a:lnTo>
                  <a:lnTo>
                    <a:pt x="1112407" y="1059568"/>
                  </a:lnTo>
                  <a:lnTo>
                    <a:pt x="0" y="105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AutoShape 18" id="18"/>
            <p:cNvSpPr/>
            <p:nvPr/>
          </p:nvSpPr>
          <p:spPr>
            <a:xfrm flipH="true">
              <a:off x="1112407" y="3603358"/>
              <a:ext cx="6121797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209107" y="3035474"/>
              <a:ext cx="1469006" cy="491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1"/>
                </a:lnSpc>
              </a:pPr>
              <a:r>
                <a:rPr lang="en-US" sz="225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Ftotal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138450" y="0"/>
              <a:ext cx="7195531" cy="7195531"/>
            </a:xfrm>
            <a:custGeom>
              <a:avLst/>
              <a:gdLst/>
              <a:ahLst/>
              <a:cxnLst/>
              <a:rect r="r" b="b" t="t" l="l"/>
              <a:pathLst>
                <a:path h="7195531" w="7195531">
                  <a:moveTo>
                    <a:pt x="0" y="0"/>
                  </a:moveTo>
                  <a:lnTo>
                    <a:pt x="7195530" y="0"/>
                  </a:lnTo>
                  <a:lnTo>
                    <a:pt x="7195530" y="7195531"/>
                  </a:lnTo>
                  <a:lnTo>
                    <a:pt x="0" y="7195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Xử lý cục bộ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9797" y="1249301"/>
            <a:ext cx="8115300" cy="33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9"/>
              </a:lnSpc>
            </a:pPr>
            <a:r>
              <a:rPr lang="en-US" sz="2006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đảm bảo các drone hạn chế va chạm trong khi di chuyển?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7437" y="1999934"/>
            <a:ext cx="824763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Thuật toán APF luôn hoạt động tốt trong thực tế?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0" y="0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Tối ưu chuyển động với MEC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9797" y="1290483"/>
            <a:ext cx="8247632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Khi nào cần xử lý cục bộ?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116535" y="2446783"/>
            <a:ext cx="6075446" cy="2324429"/>
            <a:chOff x="0" y="0"/>
            <a:chExt cx="8100594" cy="3099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423766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88188" y="304800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79405" y="1026631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385326" y="677710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 flipV="true">
              <a:off x="1708216" y="1715019"/>
              <a:ext cx="542378" cy="588039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3889278" y="1015446"/>
              <a:ext cx="496048" cy="11185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6364731" y="834583"/>
              <a:ext cx="623456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898921" y="1340069"/>
              <a:ext cx="98623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v1(i)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777234" y="-57150"/>
              <a:ext cx="112811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v1(k)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866842" y="-57150"/>
              <a:ext cx="36691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...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05119" y="4562575"/>
            <a:ext cx="6360016" cy="1811759"/>
            <a:chOff x="0" y="0"/>
            <a:chExt cx="8480021" cy="24156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1740207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67615" y="0"/>
              <a:ext cx="1112407" cy="1059567"/>
            </a:xfrm>
            <a:custGeom>
              <a:avLst/>
              <a:gdLst/>
              <a:ahLst/>
              <a:cxnLst/>
              <a:rect r="r" b="b" t="t" l="l"/>
              <a:pathLst>
                <a:path h="1059567" w="1112407">
                  <a:moveTo>
                    <a:pt x="0" y="0"/>
                  </a:moveTo>
                  <a:lnTo>
                    <a:pt x="1112406" y="0"/>
                  </a:lnTo>
                  <a:lnTo>
                    <a:pt x="1112406" y="1059567"/>
                  </a:lnTo>
                  <a:lnTo>
                    <a:pt x="0" y="1059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36128" y="721831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4642049" y="384095"/>
              <a:ext cx="1979405" cy="675472"/>
            </a:xfrm>
            <a:custGeom>
              <a:avLst/>
              <a:gdLst/>
              <a:ahLst/>
              <a:cxnLst/>
              <a:rect r="r" b="b" t="t" l="l"/>
              <a:pathLst>
                <a:path h="675472" w="1979405">
                  <a:moveTo>
                    <a:pt x="0" y="0"/>
                  </a:moveTo>
                  <a:lnTo>
                    <a:pt x="1979405" y="0"/>
                  </a:lnTo>
                  <a:lnTo>
                    <a:pt x="1979405" y="675472"/>
                  </a:lnTo>
                  <a:lnTo>
                    <a:pt x="0" y="675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3" id="23"/>
            <p:cNvSpPr/>
            <p:nvPr/>
          </p:nvSpPr>
          <p:spPr>
            <a:xfrm flipV="true">
              <a:off x="1568087" y="1103284"/>
              <a:ext cx="805966" cy="565118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4" id="24"/>
            <p:cNvSpPr/>
            <p:nvPr/>
          </p:nvSpPr>
          <p:spPr>
            <a:xfrm flipV="true">
              <a:off x="4215533" y="641785"/>
              <a:ext cx="573564" cy="186928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flipV="true">
              <a:off x="6494027" y="482430"/>
              <a:ext cx="873588" cy="106705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2089880" y="1390597"/>
              <a:ext cx="105747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v2(i)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387072" y="717417"/>
              <a:ext cx="36691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...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316298" y="717417"/>
              <a:ext cx="119935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v2(k)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6050" y="2452591"/>
            <a:ext cx="58367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Nguyên lý: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 Pn = P(n-1) + v(n)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17762" y="3289975"/>
            <a:ext cx="34333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Độ phức tạp: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O(1)</a:t>
            </a:r>
          </a:p>
        </p:txBody>
      </p:sp>
      <p:sp>
        <p:nvSpPr>
          <p:cNvPr name="Freeform 31" id="31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9207" y="3818889"/>
            <a:ext cx="13990630" cy="1096756"/>
            <a:chOff x="0" y="0"/>
            <a:chExt cx="3637349" cy="285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7349" cy="285140"/>
            </a:xfrm>
            <a:custGeom>
              <a:avLst/>
              <a:gdLst/>
              <a:ahLst/>
              <a:cxnLst/>
              <a:rect r="r" b="b" t="t" l="l"/>
              <a:pathLst>
                <a:path h="285140" w="3637349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7349" cy="3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9745" y="-1564472"/>
            <a:ext cx="14406924" cy="14406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61385" y="-730048"/>
            <a:ext cx="10600391" cy="10600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52479" y="0"/>
            <a:ext cx="10083373" cy="9831288"/>
          </a:xfrm>
          <a:custGeom>
            <a:avLst/>
            <a:gdLst/>
            <a:ahLst/>
            <a:cxnLst/>
            <a:rect r="r" b="b" t="t" l="l"/>
            <a:pathLst>
              <a:path h="9831288" w="10083373">
                <a:moveTo>
                  <a:pt x="0" y="0"/>
                </a:moveTo>
                <a:lnTo>
                  <a:pt x="10083372" y="0"/>
                </a:lnTo>
                <a:lnTo>
                  <a:pt x="10083372" y="9831288"/>
                </a:lnTo>
                <a:lnTo>
                  <a:pt x="0" y="9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549" t="0" r="-2554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86900" y="3867125"/>
            <a:ext cx="7778447" cy="8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1"/>
              </a:lnSpc>
            </a:pPr>
            <a:r>
              <a:rPr lang="en-US" sz="5243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Thiết kế hệ thống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08601" y="6167120"/>
            <a:ext cx="735511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Kiến trúc tổng thể.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Tích hợp thuật toán.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Giao diện ADI điều phối kịch bản.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7775" t="0" r="-7775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0" y="0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52909" y="2074350"/>
            <a:ext cx="13937551" cy="6138300"/>
          </a:xfrm>
          <a:custGeom>
            <a:avLst/>
            <a:gdLst/>
            <a:ahLst/>
            <a:cxnLst/>
            <a:rect r="r" b="b" t="t" l="l"/>
            <a:pathLst>
              <a:path h="6138300" w="13937551">
                <a:moveTo>
                  <a:pt x="0" y="0"/>
                </a:moveTo>
                <a:lnTo>
                  <a:pt x="13937552" y="0"/>
                </a:lnTo>
                <a:lnTo>
                  <a:pt x="13937552" y="6138300"/>
                </a:lnTo>
                <a:lnTo>
                  <a:pt x="0" y="613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Kiến trúc tổng thế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9797" y="1290483"/>
            <a:ext cx="102183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thế nào để xây dựng một mô hình mô phỏng chính xác?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03837" y="8348087"/>
            <a:ext cx="102183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Sơ đồ tổng quan hệ thống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91662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97656" y="1545753"/>
            <a:ext cx="10709997" cy="8541222"/>
          </a:xfrm>
          <a:custGeom>
            <a:avLst/>
            <a:gdLst/>
            <a:ahLst/>
            <a:cxnLst/>
            <a:rect r="r" b="b" t="t" l="l"/>
            <a:pathLst>
              <a:path h="8541222" w="10709997">
                <a:moveTo>
                  <a:pt x="0" y="0"/>
                </a:moveTo>
                <a:lnTo>
                  <a:pt x="10709997" y="0"/>
                </a:lnTo>
                <a:lnTo>
                  <a:pt x="10709997" y="8541222"/>
                </a:lnTo>
                <a:lnTo>
                  <a:pt x="0" y="854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Tích hợp thuật toán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506" y="1090458"/>
            <a:ext cx="102183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thế nào để xây dựng một mô hình mô phỏng chính xác?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506" y="2675436"/>
            <a:ext cx="7573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B1: Nhận dữ liệu từ Modun ADI.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506" y="3360601"/>
            <a:ext cx="695849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B2: Đọc dữ liệu kịch bản, đánh dấu id cho drone.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506" y="4645841"/>
            <a:ext cx="695849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B3: Sử dụng thuật toán Hungarian.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506" y="5364661"/>
            <a:ext cx="695849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Đợi drone hoàn thành nhiệm vụ.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506" y="6083481"/>
            <a:ext cx="6958492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B4: Chuyển sang frame/kịch bản tiếp theo (quay lại B3).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0" y="0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77652" y="160479"/>
            <a:ext cx="6443834" cy="10126521"/>
          </a:xfrm>
          <a:custGeom>
            <a:avLst/>
            <a:gdLst/>
            <a:ahLst/>
            <a:cxnLst/>
            <a:rect r="r" b="b" t="t" l="l"/>
            <a:pathLst>
              <a:path h="10126521" w="6443834">
                <a:moveTo>
                  <a:pt x="0" y="0"/>
                </a:moveTo>
                <a:lnTo>
                  <a:pt x="6443834" y="0"/>
                </a:lnTo>
                <a:lnTo>
                  <a:pt x="6443834" y="10126521"/>
                </a:lnTo>
                <a:lnTo>
                  <a:pt x="0" y="10126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" t="-1199" r="-19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Tích hợp thuật toán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9797" y="1290483"/>
            <a:ext cx="102183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thế nào để xây dựng một mô hình mô phỏng chính xác?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506" y="2675436"/>
            <a:ext cx="7573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B1: Nhận dữ liệu từ trình điều khiển.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506" y="3423639"/>
            <a:ext cx="7573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B2: Kiểm tra va chạm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506" y="4075784"/>
            <a:ext cx="7573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Nếu có va chạm: xử lý cục bộ.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506" y="4823178"/>
            <a:ext cx="757336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B3: Xử lý di chuyển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506" y="5475323"/>
            <a:ext cx="757336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Thực hiện APF với frame đầu tiên.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Thực hiện MEC với frame tiếp theo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506" y="6784693"/>
            <a:ext cx="757336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B4: Hiển thị màu khi tới đích và thông báo tới trình điều khiển.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4021" y="2241846"/>
            <a:ext cx="3464150" cy="5371365"/>
            <a:chOff x="0" y="0"/>
            <a:chExt cx="4618867" cy="716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6295" cy="4148072"/>
            </a:xfrm>
            <a:custGeom>
              <a:avLst/>
              <a:gdLst/>
              <a:ahLst/>
              <a:cxnLst/>
              <a:rect r="r" b="b" t="t" l="l"/>
              <a:pathLst>
                <a:path h="4148072" w="4466295">
                  <a:moveTo>
                    <a:pt x="0" y="0"/>
                  </a:moveTo>
                  <a:lnTo>
                    <a:pt x="4466295" y="0"/>
                  </a:lnTo>
                  <a:lnTo>
                    <a:pt x="4466295" y="4148072"/>
                  </a:lnTo>
                  <a:lnTo>
                    <a:pt x="0" y="414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725735" y="449054"/>
              <a:ext cx="3014826" cy="301482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7786" t="0" r="-37786" b="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90176" y="4846572"/>
              <a:ext cx="4114800" cy="947881"/>
              <a:chOff x="0" y="0"/>
              <a:chExt cx="812800" cy="1872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187236"/>
              </a:xfrm>
              <a:custGeom>
                <a:avLst/>
                <a:gdLst/>
                <a:ahLst/>
                <a:cxnLst/>
                <a:rect r="r" b="b" t="t" l="l"/>
                <a:pathLst>
                  <a:path h="187236" w="812800">
                    <a:moveTo>
                      <a:pt x="93618" y="0"/>
                    </a:moveTo>
                    <a:lnTo>
                      <a:pt x="719182" y="0"/>
                    </a:lnTo>
                    <a:cubicBezTo>
                      <a:pt x="744011" y="0"/>
                      <a:pt x="767823" y="9863"/>
                      <a:pt x="785380" y="27420"/>
                    </a:cubicBezTo>
                    <a:cubicBezTo>
                      <a:pt x="802937" y="44977"/>
                      <a:pt x="812800" y="68789"/>
                      <a:pt x="812800" y="93618"/>
                    </a:cubicBezTo>
                    <a:lnTo>
                      <a:pt x="812800" y="93618"/>
                    </a:lnTo>
                    <a:cubicBezTo>
                      <a:pt x="812800" y="118447"/>
                      <a:pt x="802937" y="142259"/>
                      <a:pt x="785380" y="159816"/>
                    </a:cubicBezTo>
                    <a:cubicBezTo>
                      <a:pt x="767823" y="177373"/>
                      <a:pt x="744011" y="187236"/>
                      <a:pt x="719182" y="187236"/>
                    </a:cubicBezTo>
                    <a:lnTo>
                      <a:pt x="93618" y="187236"/>
                    </a:lnTo>
                    <a:cubicBezTo>
                      <a:pt x="68789" y="187236"/>
                      <a:pt x="44977" y="177373"/>
                      <a:pt x="27420" y="159816"/>
                    </a:cubicBezTo>
                    <a:cubicBezTo>
                      <a:pt x="9863" y="142259"/>
                      <a:pt x="0" y="118447"/>
                      <a:pt x="0" y="93618"/>
                    </a:cubicBezTo>
                    <a:lnTo>
                      <a:pt x="0" y="93618"/>
                    </a:lnTo>
                    <a:cubicBezTo>
                      <a:pt x="0" y="68789"/>
                      <a:pt x="9863" y="44977"/>
                      <a:pt x="27420" y="27420"/>
                    </a:cubicBezTo>
                    <a:cubicBezTo>
                      <a:pt x="44977" y="9863"/>
                      <a:pt x="68789" y="0"/>
                      <a:pt x="93618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812800" cy="225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03674" y="4945505"/>
              <a:ext cx="3341360" cy="848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4"/>
                </a:lnSpc>
              </a:pPr>
              <a:r>
                <a:rPr lang="en-US" sz="2504" b="true">
                  <a:solidFill>
                    <a:srgbClr val="FFFFF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Giới thiệu chung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6286" y="6242128"/>
              <a:ext cx="4542581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Đặt vấn đề.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Mục tiêu nghiên cứu.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39548" y="2241846"/>
            <a:ext cx="4885773" cy="6076215"/>
            <a:chOff x="0" y="0"/>
            <a:chExt cx="6514363" cy="81016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840163" y="0"/>
              <a:ext cx="4466295" cy="4148072"/>
            </a:xfrm>
            <a:custGeom>
              <a:avLst/>
              <a:gdLst/>
              <a:ahLst/>
              <a:cxnLst/>
              <a:rect r="r" b="b" t="t" l="l"/>
              <a:pathLst>
                <a:path h="4148072" w="4466295">
                  <a:moveTo>
                    <a:pt x="0" y="0"/>
                  </a:moveTo>
                  <a:lnTo>
                    <a:pt x="4466296" y="0"/>
                  </a:lnTo>
                  <a:lnTo>
                    <a:pt x="4466296" y="4148072"/>
                  </a:lnTo>
                  <a:lnTo>
                    <a:pt x="0" y="414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565898" y="449054"/>
              <a:ext cx="3014826" cy="301482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t="0" r="-25046" b="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92197" y="4846572"/>
              <a:ext cx="4114800" cy="947881"/>
              <a:chOff x="0" y="0"/>
              <a:chExt cx="812800" cy="18723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187236"/>
              </a:xfrm>
              <a:custGeom>
                <a:avLst/>
                <a:gdLst/>
                <a:ahLst/>
                <a:cxnLst/>
                <a:rect r="r" b="b" t="t" l="l"/>
                <a:pathLst>
                  <a:path h="187236" w="812800">
                    <a:moveTo>
                      <a:pt x="93618" y="0"/>
                    </a:moveTo>
                    <a:lnTo>
                      <a:pt x="719182" y="0"/>
                    </a:lnTo>
                    <a:cubicBezTo>
                      <a:pt x="744011" y="0"/>
                      <a:pt x="767823" y="9863"/>
                      <a:pt x="785380" y="27420"/>
                    </a:cubicBezTo>
                    <a:cubicBezTo>
                      <a:pt x="802937" y="44977"/>
                      <a:pt x="812800" y="68789"/>
                      <a:pt x="812800" y="93618"/>
                    </a:cubicBezTo>
                    <a:lnTo>
                      <a:pt x="812800" y="93618"/>
                    </a:lnTo>
                    <a:cubicBezTo>
                      <a:pt x="812800" y="118447"/>
                      <a:pt x="802937" y="142259"/>
                      <a:pt x="785380" y="159816"/>
                    </a:cubicBezTo>
                    <a:cubicBezTo>
                      <a:pt x="767823" y="177373"/>
                      <a:pt x="744011" y="187236"/>
                      <a:pt x="719182" y="187236"/>
                    </a:cubicBezTo>
                    <a:lnTo>
                      <a:pt x="93618" y="187236"/>
                    </a:lnTo>
                    <a:cubicBezTo>
                      <a:pt x="68789" y="187236"/>
                      <a:pt x="44977" y="177373"/>
                      <a:pt x="27420" y="159816"/>
                    </a:cubicBezTo>
                    <a:cubicBezTo>
                      <a:pt x="9863" y="142259"/>
                      <a:pt x="0" y="118447"/>
                      <a:pt x="0" y="93618"/>
                    </a:cubicBezTo>
                    <a:lnTo>
                      <a:pt x="0" y="93618"/>
                    </a:lnTo>
                    <a:cubicBezTo>
                      <a:pt x="0" y="68789"/>
                      <a:pt x="9863" y="44977"/>
                      <a:pt x="27420" y="27420"/>
                    </a:cubicBezTo>
                    <a:cubicBezTo>
                      <a:pt x="44977" y="9863"/>
                      <a:pt x="68789" y="0"/>
                      <a:pt x="93618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225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697165" y="4945505"/>
              <a:ext cx="2943006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2499" b="true">
                  <a:solidFill>
                    <a:srgbClr val="FFFFF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Cơ sở lý thuyết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242128"/>
              <a:ext cx="6514363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Tổng quan hệ thống trình diễn UAV.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Thuật toán Hungarian cho phân nhiệm.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Điều hướng tránh va chạm bằng APF.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Tối ưu chuyển động bằng MEC.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25321" y="2241846"/>
            <a:ext cx="3411789" cy="6076215"/>
            <a:chOff x="0" y="0"/>
            <a:chExt cx="4549052" cy="81016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66295" cy="4148072"/>
            </a:xfrm>
            <a:custGeom>
              <a:avLst/>
              <a:gdLst/>
              <a:ahLst/>
              <a:cxnLst/>
              <a:rect r="r" b="b" t="t" l="l"/>
              <a:pathLst>
                <a:path h="4148072" w="4466295">
                  <a:moveTo>
                    <a:pt x="0" y="0"/>
                  </a:moveTo>
                  <a:lnTo>
                    <a:pt x="4466295" y="0"/>
                  </a:lnTo>
                  <a:lnTo>
                    <a:pt x="4466295" y="4148072"/>
                  </a:lnTo>
                  <a:lnTo>
                    <a:pt x="0" y="414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725735" y="449054"/>
              <a:ext cx="3014826" cy="301482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7803" t="0" r="-7803" b="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2033" y="4846572"/>
              <a:ext cx="4114800" cy="947881"/>
              <a:chOff x="0" y="0"/>
              <a:chExt cx="812800" cy="18723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187236"/>
              </a:xfrm>
              <a:custGeom>
                <a:avLst/>
                <a:gdLst/>
                <a:ahLst/>
                <a:cxnLst/>
                <a:rect r="r" b="b" t="t" l="l"/>
                <a:pathLst>
                  <a:path h="187236" w="812800">
                    <a:moveTo>
                      <a:pt x="93618" y="0"/>
                    </a:moveTo>
                    <a:lnTo>
                      <a:pt x="719182" y="0"/>
                    </a:lnTo>
                    <a:cubicBezTo>
                      <a:pt x="744011" y="0"/>
                      <a:pt x="767823" y="9863"/>
                      <a:pt x="785380" y="27420"/>
                    </a:cubicBezTo>
                    <a:cubicBezTo>
                      <a:pt x="802937" y="44977"/>
                      <a:pt x="812800" y="68789"/>
                      <a:pt x="812800" y="93618"/>
                    </a:cubicBezTo>
                    <a:lnTo>
                      <a:pt x="812800" y="93618"/>
                    </a:lnTo>
                    <a:cubicBezTo>
                      <a:pt x="812800" y="118447"/>
                      <a:pt x="802937" y="142259"/>
                      <a:pt x="785380" y="159816"/>
                    </a:cubicBezTo>
                    <a:cubicBezTo>
                      <a:pt x="767823" y="177373"/>
                      <a:pt x="744011" y="187236"/>
                      <a:pt x="719182" y="187236"/>
                    </a:cubicBezTo>
                    <a:lnTo>
                      <a:pt x="93618" y="187236"/>
                    </a:lnTo>
                    <a:cubicBezTo>
                      <a:pt x="68789" y="187236"/>
                      <a:pt x="44977" y="177373"/>
                      <a:pt x="27420" y="159816"/>
                    </a:cubicBezTo>
                    <a:cubicBezTo>
                      <a:pt x="9863" y="142259"/>
                      <a:pt x="0" y="118447"/>
                      <a:pt x="0" y="93618"/>
                    </a:cubicBezTo>
                    <a:lnTo>
                      <a:pt x="0" y="93618"/>
                    </a:lnTo>
                    <a:cubicBezTo>
                      <a:pt x="0" y="68789"/>
                      <a:pt x="9863" y="44977"/>
                      <a:pt x="27420" y="27420"/>
                    </a:cubicBezTo>
                    <a:cubicBezTo>
                      <a:pt x="44977" y="9863"/>
                      <a:pt x="68789" y="0"/>
                      <a:pt x="93618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225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638753" y="4945670"/>
              <a:ext cx="3341360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2499" b="true">
                  <a:solidFill>
                    <a:srgbClr val="FFFFF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Thiết kế hệ thống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9815" y="6242128"/>
              <a:ext cx="4479237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Kiến trúc tổng thể.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Tích hợp thuật toán.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Giao diện ADI điều phối kịch bản.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52364" y="2241846"/>
            <a:ext cx="3406936" cy="5723790"/>
            <a:chOff x="0" y="0"/>
            <a:chExt cx="4542581" cy="76317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38143" y="0"/>
              <a:ext cx="4466295" cy="4148072"/>
            </a:xfrm>
            <a:custGeom>
              <a:avLst/>
              <a:gdLst/>
              <a:ahLst/>
              <a:cxnLst/>
              <a:rect r="r" b="b" t="t" l="l"/>
              <a:pathLst>
                <a:path h="4148072" w="4466295">
                  <a:moveTo>
                    <a:pt x="0" y="0"/>
                  </a:moveTo>
                  <a:lnTo>
                    <a:pt x="4466295" y="0"/>
                  </a:lnTo>
                  <a:lnTo>
                    <a:pt x="4466295" y="4148072"/>
                  </a:lnTo>
                  <a:lnTo>
                    <a:pt x="0" y="414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763877" y="449054"/>
              <a:ext cx="3014826" cy="301482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046" t="0" r="-25046" b="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290176" y="4846572"/>
              <a:ext cx="4114800" cy="947881"/>
              <a:chOff x="0" y="0"/>
              <a:chExt cx="812800" cy="18723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187236"/>
              </a:xfrm>
              <a:custGeom>
                <a:avLst/>
                <a:gdLst/>
                <a:ahLst/>
                <a:cxnLst/>
                <a:rect r="r" b="b" t="t" l="l"/>
                <a:pathLst>
                  <a:path h="187236" w="812800">
                    <a:moveTo>
                      <a:pt x="93618" y="0"/>
                    </a:moveTo>
                    <a:lnTo>
                      <a:pt x="719182" y="0"/>
                    </a:lnTo>
                    <a:cubicBezTo>
                      <a:pt x="744011" y="0"/>
                      <a:pt x="767823" y="9863"/>
                      <a:pt x="785380" y="27420"/>
                    </a:cubicBezTo>
                    <a:cubicBezTo>
                      <a:pt x="802937" y="44977"/>
                      <a:pt x="812800" y="68789"/>
                      <a:pt x="812800" y="93618"/>
                    </a:cubicBezTo>
                    <a:lnTo>
                      <a:pt x="812800" y="93618"/>
                    </a:lnTo>
                    <a:cubicBezTo>
                      <a:pt x="812800" y="118447"/>
                      <a:pt x="802937" y="142259"/>
                      <a:pt x="785380" y="159816"/>
                    </a:cubicBezTo>
                    <a:cubicBezTo>
                      <a:pt x="767823" y="177373"/>
                      <a:pt x="744011" y="187236"/>
                      <a:pt x="719182" y="187236"/>
                    </a:cubicBezTo>
                    <a:lnTo>
                      <a:pt x="93618" y="187236"/>
                    </a:lnTo>
                    <a:cubicBezTo>
                      <a:pt x="68789" y="187236"/>
                      <a:pt x="44977" y="177373"/>
                      <a:pt x="27420" y="159816"/>
                    </a:cubicBezTo>
                    <a:cubicBezTo>
                      <a:pt x="9863" y="142259"/>
                      <a:pt x="0" y="118447"/>
                      <a:pt x="0" y="93618"/>
                    </a:cubicBezTo>
                    <a:lnTo>
                      <a:pt x="0" y="93618"/>
                    </a:lnTo>
                    <a:cubicBezTo>
                      <a:pt x="0" y="68789"/>
                      <a:pt x="9863" y="44977"/>
                      <a:pt x="27420" y="27420"/>
                    </a:cubicBezTo>
                    <a:cubicBezTo>
                      <a:pt x="44977" y="9863"/>
                      <a:pt x="68789" y="0"/>
                      <a:pt x="93618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812800" cy="2253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35776" y="4923752"/>
              <a:ext cx="3341360" cy="848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9"/>
                </a:lnSpc>
              </a:pPr>
              <a:r>
                <a:rPr lang="en-US" sz="2499" b="true">
                  <a:solidFill>
                    <a:srgbClr val="FFFFF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Thực nghiệm đánh giá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6242128"/>
              <a:ext cx="4542581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So sánh hiệu quả.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Kết quả đạt được.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Hướng phát triển.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817489" y="293942"/>
            <a:ext cx="12875393" cy="142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9"/>
              </a:lnSpc>
            </a:pPr>
            <a:r>
              <a:rPr lang="en-US" sz="9063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Nội dung chính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06865" y="8794311"/>
            <a:ext cx="6475570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UAV: Unmanned Aerial Vehicle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APF: Artificial Potential Field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MEC: Motion Estimation and Compensation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ADI: Animation Design Interface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0" y="0"/>
            <a:ext cx="18349960" cy="10287000"/>
            <a:chOff x="0" y="0"/>
            <a:chExt cx="48329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29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32911">
                  <a:moveTo>
                    <a:pt x="0" y="0"/>
                  </a:moveTo>
                  <a:lnTo>
                    <a:pt x="4832911" y="0"/>
                  </a:lnTo>
                  <a:lnTo>
                    <a:pt x="48329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3291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38977" y="1323387"/>
            <a:ext cx="10033268" cy="6356958"/>
          </a:xfrm>
          <a:custGeom>
            <a:avLst/>
            <a:gdLst/>
            <a:ahLst/>
            <a:cxnLst/>
            <a:rect r="r" b="b" t="t" l="l"/>
            <a:pathLst>
              <a:path h="6356958" w="10033268">
                <a:moveTo>
                  <a:pt x="0" y="0"/>
                </a:moveTo>
                <a:lnTo>
                  <a:pt x="10033268" y="0"/>
                </a:lnTo>
                <a:lnTo>
                  <a:pt x="1003326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72" t="0" r="-77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506" y="292383"/>
            <a:ext cx="14449569" cy="87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600" b="true">
                <a:solidFill>
                  <a:srgbClr val="00307A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Thiết kế giao diện ADI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506" y="1682176"/>
            <a:ext cx="7573361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Chức năng: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Thêm kịch bản.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Xóa kịch bản.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Chuyển trình diễn trước.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Chuyển trình diễn sau.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9207" y="3818889"/>
            <a:ext cx="13990630" cy="1096756"/>
            <a:chOff x="0" y="0"/>
            <a:chExt cx="3637349" cy="285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7349" cy="285140"/>
            </a:xfrm>
            <a:custGeom>
              <a:avLst/>
              <a:gdLst/>
              <a:ahLst/>
              <a:cxnLst/>
              <a:rect r="r" b="b" t="t" l="l"/>
              <a:pathLst>
                <a:path h="285140" w="3637349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7349" cy="3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9745" y="-1564472"/>
            <a:ext cx="14406924" cy="14406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61385" y="-730048"/>
            <a:ext cx="10600391" cy="10600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52479" y="0"/>
            <a:ext cx="10083373" cy="9831288"/>
          </a:xfrm>
          <a:custGeom>
            <a:avLst/>
            <a:gdLst/>
            <a:ahLst/>
            <a:cxnLst/>
            <a:rect r="r" b="b" t="t" l="l"/>
            <a:pathLst>
              <a:path h="9831288" w="10083373">
                <a:moveTo>
                  <a:pt x="0" y="0"/>
                </a:moveTo>
                <a:lnTo>
                  <a:pt x="10083372" y="0"/>
                </a:lnTo>
                <a:lnTo>
                  <a:pt x="10083372" y="9831288"/>
                </a:lnTo>
                <a:lnTo>
                  <a:pt x="0" y="9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549" t="0" r="-2554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86900" y="3867125"/>
            <a:ext cx="7778447" cy="8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1"/>
              </a:lnSpc>
            </a:pPr>
            <a:r>
              <a:rPr lang="en-US" sz="5243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Kết quả và đánh giá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16939" y="5230469"/>
            <a:ext cx="735511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So sánh hiệu quả.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Kết quả đạt được.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Hướng phát triển.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982" y="2300810"/>
            <a:ext cx="9046018" cy="5685380"/>
          </a:xfrm>
          <a:custGeom>
            <a:avLst/>
            <a:gdLst/>
            <a:ahLst/>
            <a:cxnLst/>
            <a:rect r="r" b="b" t="t" l="l"/>
            <a:pathLst>
              <a:path h="5685380" w="9046018">
                <a:moveTo>
                  <a:pt x="0" y="0"/>
                </a:moveTo>
                <a:lnTo>
                  <a:pt x="9046018" y="0"/>
                </a:lnTo>
                <a:lnTo>
                  <a:pt x="904601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3347" y="1028700"/>
            <a:ext cx="9344653" cy="5256367"/>
          </a:xfrm>
          <a:custGeom>
            <a:avLst/>
            <a:gdLst/>
            <a:ahLst/>
            <a:cxnLst/>
            <a:rect r="r" b="b" t="t" l="l"/>
            <a:pathLst>
              <a:path h="5256367" w="9344653">
                <a:moveTo>
                  <a:pt x="0" y="0"/>
                </a:moveTo>
                <a:lnTo>
                  <a:pt x="9344653" y="0"/>
                </a:lnTo>
                <a:lnTo>
                  <a:pt x="9344653" y="5256367"/>
                </a:lnTo>
                <a:lnTo>
                  <a:pt x="0" y="525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984" y="372727"/>
            <a:ext cx="8908477" cy="74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4"/>
              </a:lnSpc>
            </a:pPr>
            <a:r>
              <a:rPr lang="en-US" sz="5450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So sánh hiệu quả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98161" y="6430336"/>
            <a:ext cx="828913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Xử lý tình huống va chạm chính xác.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Thời gian thực hiện nhanh chóng.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Tổng quãng đường tối ưu.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9023" y="1028700"/>
            <a:ext cx="6590277" cy="2744113"/>
            <a:chOff x="0" y="0"/>
            <a:chExt cx="1291976" cy="53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1976" cy="537963"/>
            </a:xfrm>
            <a:custGeom>
              <a:avLst/>
              <a:gdLst/>
              <a:ahLst/>
              <a:cxnLst/>
              <a:rect r="r" b="b" t="t" l="l"/>
              <a:pathLst>
                <a:path h="537963" w="1291976">
                  <a:moveTo>
                    <a:pt x="268982" y="0"/>
                  </a:moveTo>
                  <a:lnTo>
                    <a:pt x="1022994" y="0"/>
                  </a:lnTo>
                  <a:cubicBezTo>
                    <a:pt x="1171549" y="0"/>
                    <a:pt x="1291976" y="120427"/>
                    <a:pt x="1291976" y="268982"/>
                  </a:cubicBezTo>
                  <a:lnTo>
                    <a:pt x="1291976" y="268982"/>
                  </a:lnTo>
                  <a:cubicBezTo>
                    <a:pt x="1291976" y="417536"/>
                    <a:pt x="1171549" y="537963"/>
                    <a:pt x="1022994" y="537963"/>
                  </a:cubicBezTo>
                  <a:lnTo>
                    <a:pt x="268982" y="537963"/>
                  </a:lnTo>
                  <a:cubicBezTo>
                    <a:pt x="120427" y="537963"/>
                    <a:pt x="0" y="417536"/>
                    <a:pt x="0" y="268982"/>
                  </a:cubicBezTo>
                  <a:lnTo>
                    <a:pt x="0" y="268982"/>
                  </a:lnTo>
                  <a:cubicBezTo>
                    <a:pt x="0" y="120427"/>
                    <a:pt x="120427" y="0"/>
                    <a:pt x="26898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8393" r="0" b="-1839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669023" y="4155000"/>
            <a:ext cx="6590277" cy="2744113"/>
            <a:chOff x="0" y="0"/>
            <a:chExt cx="1291976" cy="537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1976" cy="537963"/>
            </a:xfrm>
            <a:custGeom>
              <a:avLst/>
              <a:gdLst/>
              <a:ahLst/>
              <a:cxnLst/>
              <a:rect r="r" b="b" t="t" l="l"/>
              <a:pathLst>
                <a:path h="537963" w="1291976">
                  <a:moveTo>
                    <a:pt x="268982" y="0"/>
                  </a:moveTo>
                  <a:lnTo>
                    <a:pt x="1022994" y="0"/>
                  </a:lnTo>
                  <a:cubicBezTo>
                    <a:pt x="1171549" y="0"/>
                    <a:pt x="1291976" y="120427"/>
                    <a:pt x="1291976" y="268982"/>
                  </a:cubicBezTo>
                  <a:lnTo>
                    <a:pt x="1291976" y="268982"/>
                  </a:lnTo>
                  <a:cubicBezTo>
                    <a:pt x="1291976" y="417536"/>
                    <a:pt x="1171549" y="537963"/>
                    <a:pt x="1022994" y="537963"/>
                  </a:cubicBezTo>
                  <a:lnTo>
                    <a:pt x="268982" y="537963"/>
                  </a:lnTo>
                  <a:cubicBezTo>
                    <a:pt x="120427" y="537963"/>
                    <a:pt x="0" y="417536"/>
                    <a:pt x="0" y="268982"/>
                  </a:cubicBezTo>
                  <a:lnTo>
                    <a:pt x="0" y="268982"/>
                  </a:lnTo>
                  <a:cubicBezTo>
                    <a:pt x="0" y="120427"/>
                    <a:pt x="120427" y="0"/>
                    <a:pt x="26898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7463" r="0" b="-17463"/>
              </a:stretch>
            </a:blipFill>
            <a:ln w="381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62050"/>
            <a:ext cx="8761512" cy="97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7306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Kết quả đạt được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3160" y="2552331"/>
            <a:ext cx="8922280" cy="1096739"/>
            <a:chOff x="0" y="0"/>
            <a:chExt cx="11896373" cy="146231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276655"/>
              <a:ext cx="11896373" cy="940662"/>
              <a:chOff x="0" y="0"/>
              <a:chExt cx="2349901" cy="1858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349901" cy="185810"/>
              </a:xfrm>
              <a:custGeom>
                <a:avLst/>
                <a:gdLst/>
                <a:ahLst/>
                <a:cxnLst/>
                <a:rect r="r" b="b" t="t" l="l"/>
                <a:pathLst>
                  <a:path h="185810" w="2349901">
                    <a:moveTo>
                      <a:pt x="86771" y="0"/>
                    </a:moveTo>
                    <a:lnTo>
                      <a:pt x="2263130" y="0"/>
                    </a:lnTo>
                    <a:cubicBezTo>
                      <a:pt x="2311052" y="0"/>
                      <a:pt x="2349901" y="38849"/>
                      <a:pt x="2349901" y="86771"/>
                    </a:cubicBezTo>
                    <a:lnTo>
                      <a:pt x="2349901" y="99039"/>
                    </a:lnTo>
                    <a:cubicBezTo>
                      <a:pt x="2349901" y="122052"/>
                      <a:pt x="2340759" y="144123"/>
                      <a:pt x="2324486" y="160395"/>
                    </a:cubicBezTo>
                    <a:cubicBezTo>
                      <a:pt x="2308214" y="176668"/>
                      <a:pt x="2286143" y="185810"/>
                      <a:pt x="2263130" y="185810"/>
                    </a:cubicBezTo>
                    <a:lnTo>
                      <a:pt x="86771" y="185810"/>
                    </a:lnTo>
                    <a:cubicBezTo>
                      <a:pt x="63758" y="185810"/>
                      <a:pt x="41687" y="176668"/>
                      <a:pt x="25415" y="160395"/>
                    </a:cubicBezTo>
                    <a:cubicBezTo>
                      <a:pt x="9142" y="144123"/>
                      <a:pt x="0" y="122052"/>
                      <a:pt x="0" y="99039"/>
                    </a:cubicBezTo>
                    <a:lnTo>
                      <a:pt x="0" y="86771"/>
                    </a:lnTo>
                    <a:cubicBezTo>
                      <a:pt x="0" y="63758"/>
                      <a:pt x="9142" y="41687"/>
                      <a:pt x="25415" y="25415"/>
                    </a:cubicBezTo>
                    <a:cubicBezTo>
                      <a:pt x="41687" y="9142"/>
                      <a:pt x="63758" y="0"/>
                      <a:pt x="867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349901" cy="223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4587" cy="1462319"/>
            </a:xfrm>
            <a:custGeom>
              <a:avLst/>
              <a:gdLst/>
              <a:ahLst/>
              <a:cxnLst/>
              <a:rect r="r" b="b" t="t" l="l"/>
              <a:pathLst>
                <a:path h="1462319" w="1484587">
                  <a:moveTo>
                    <a:pt x="0" y="0"/>
                  </a:moveTo>
                  <a:lnTo>
                    <a:pt x="1484587" y="0"/>
                  </a:lnTo>
                  <a:lnTo>
                    <a:pt x="1484587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74069" y="450056"/>
              <a:ext cx="9253717" cy="568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51"/>
                </a:lnSpc>
              </a:pPr>
              <a:r>
                <a:rPr lang="en-US" sz="260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Thực hiện mô phỏng với 85 drone.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55135" y="333149"/>
              <a:ext cx="374317" cy="72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1"/>
                </a:lnSpc>
              </a:pPr>
              <a:r>
                <a:rPr lang="en-US" sz="3307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8292" y="3887382"/>
            <a:ext cx="8922280" cy="1096739"/>
            <a:chOff x="0" y="0"/>
            <a:chExt cx="11896373" cy="146231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276655"/>
              <a:ext cx="11896373" cy="940662"/>
              <a:chOff x="0" y="0"/>
              <a:chExt cx="2349901" cy="18581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349901" cy="185810"/>
              </a:xfrm>
              <a:custGeom>
                <a:avLst/>
                <a:gdLst/>
                <a:ahLst/>
                <a:cxnLst/>
                <a:rect r="r" b="b" t="t" l="l"/>
                <a:pathLst>
                  <a:path h="185810" w="2349901">
                    <a:moveTo>
                      <a:pt x="86771" y="0"/>
                    </a:moveTo>
                    <a:lnTo>
                      <a:pt x="2263130" y="0"/>
                    </a:lnTo>
                    <a:cubicBezTo>
                      <a:pt x="2311052" y="0"/>
                      <a:pt x="2349901" y="38849"/>
                      <a:pt x="2349901" y="86771"/>
                    </a:cubicBezTo>
                    <a:lnTo>
                      <a:pt x="2349901" y="99039"/>
                    </a:lnTo>
                    <a:cubicBezTo>
                      <a:pt x="2349901" y="122052"/>
                      <a:pt x="2340759" y="144123"/>
                      <a:pt x="2324486" y="160395"/>
                    </a:cubicBezTo>
                    <a:cubicBezTo>
                      <a:pt x="2308214" y="176668"/>
                      <a:pt x="2286143" y="185810"/>
                      <a:pt x="2263130" y="185810"/>
                    </a:cubicBezTo>
                    <a:lnTo>
                      <a:pt x="86771" y="185810"/>
                    </a:lnTo>
                    <a:cubicBezTo>
                      <a:pt x="63758" y="185810"/>
                      <a:pt x="41687" y="176668"/>
                      <a:pt x="25415" y="160395"/>
                    </a:cubicBezTo>
                    <a:cubicBezTo>
                      <a:pt x="9142" y="144123"/>
                      <a:pt x="0" y="122052"/>
                      <a:pt x="0" y="99039"/>
                    </a:cubicBezTo>
                    <a:lnTo>
                      <a:pt x="0" y="86771"/>
                    </a:lnTo>
                    <a:cubicBezTo>
                      <a:pt x="0" y="63758"/>
                      <a:pt x="9142" y="41687"/>
                      <a:pt x="25415" y="25415"/>
                    </a:cubicBezTo>
                    <a:cubicBezTo>
                      <a:pt x="41687" y="9142"/>
                      <a:pt x="63758" y="0"/>
                      <a:pt x="867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349901" cy="223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84587" cy="1462319"/>
            </a:xfrm>
            <a:custGeom>
              <a:avLst/>
              <a:gdLst/>
              <a:ahLst/>
              <a:cxnLst/>
              <a:rect r="r" b="b" t="t" l="l"/>
              <a:pathLst>
                <a:path h="1462319" w="1484587">
                  <a:moveTo>
                    <a:pt x="0" y="0"/>
                  </a:moveTo>
                  <a:lnTo>
                    <a:pt x="1484587" y="0"/>
                  </a:lnTo>
                  <a:lnTo>
                    <a:pt x="1484587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974069" y="450056"/>
              <a:ext cx="9253717" cy="568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51"/>
                </a:lnSpc>
              </a:pPr>
              <a:r>
                <a:rPr lang="en-US" sz="260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Thực hiện nhiều kịch bản.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55135" y="333149"/>
              <a:ext cx="374317" cy="72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1"/>
                </a:lnSpc>
              </a:pPr>
              <a:r>
                <a:rPr lang="en-US" sz="3307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8292" y="5222246"/>
            <a:ext cx="8922280" cy="1096739"/>
            <a:chOff x="0" y="0"/>
            <a:chExt cx="11896373" cy="14623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276655"/>
              <a:ext cx="11896373" cy="940662"/>
              <a:chOff x="0" y="0"/>
              <a:chExt cx="2349901" cy="18581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349901" cy="185810"/>
              </a:xfrm>
              <a:custGeom>
                <a:avLst/>
                <a:gdLst/>
                <a:ahLst/>
                <a:cxnLst/>
                <a:rect r="r" b="b" t="t" l="l"/>
                <a:pathLst>
                  <a:path h="185810" w="2349901">
                    <a:moveTo>
                      <a:pt x="86771" y="0"/>
                    </a:moveTo>
                    <a:lnTo>
                      <a:pt x="2263130" y="0"/>
                    </a:lnTo>
                    <a:cubicBezTo>
                      <a:pt x="2311052" y="0"/>
                      <a:pt x="2349901" y="38849"/>
                      <a:pt x="2349901" y="86771"/>
                    </a:cubicBezTo>
                    <a:lnTo>
                      <a:pt x="2349901" y="99039"/>
                    </a:lnTo>
                    <a:cubicBezTo>
                      <a:pt x="2349901" y="122052"/>
                      <a:pt x="2340759" y="144123"/>
                      <a:pt x="2324486" y="160395"/>
                    </a:cubicBezTo>
                    <a:cubicBezTo>
                      <a:pt x="2308214" y="176668"/>
                      <a:pt x="2286143" y="185810"/>
                      <a:pt x="2263130" y="185810"/>
                    </a:cubicBezTo>
                    <a:lnTo>
                      <a:pt x="86771" y="185810"/>
                    </a:lnTo>
                    <a:cubicBezTo>
                      <a:pt x="63758" y="185810"/>
                      <a:pt x="41687" y="176668"/>
                      <a:pt x="25415" y="160395"/>
                    </a:cubicBezTo>
                    <a:cubicBezTo>
                      <a:pt x="9142" y="144123"/>
                      <a:pt x="0" y="122052"/>
                      <a:pt x="0" y="99039"/>
                    </a:cubicBezTo>
                    <a:lnTo>
                      <a:pt x="0" y="86771"/>
                    </a:lnTo>
                    <a:cubicBezTo>
                      <a:pt x="0" y="63758"/>
                      <a:pt x="9142" y="41687"/>
                      <a:pt x="25415" y="25415"/>
                    </a:cubicBezTo>
                    <a:cubicBezTo>
                      <a:pt x="41687" y="9142"/>
                      <a:pt x="63758" y="0"/>
                      <a:pt x="867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349901" cy="223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84587" cy="1462319"/>
            </a:xfrm>
            <a:custGeom>
              <a:avLst/>
              <a:gdLst/>
              <a:ahLst/>
              <a:cxnLst/>
              <a:rect r="r" b="b" t="t" l="l"/>
              <a:pathLst>
                <a:path h="1462319" w="1484587">
                  <a:moveTo>
                    <a:pt x="0" y="0"/>
                  </a:moveTo>
                  <a:lnTo>
                    <a:pt x="1484587" y="0"/>
                  </a:lnTo>
                  <a:lnTo>
                    <a:pt x="1484587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974069" y="450056"/>
              <a:ext cx="9253717" cy="568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51"/>
                </a:lnSpc>
              </a:pPr>
              <a:r>
                <a:rPr lang="en-US" sz="260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Áp dụng các thuật toán vào hệ thống.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90191" y="333149"/>
              <a:ext cx="304205" cy="72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1"/>
                </a:lnSpc>
              </a:pPr>
              <a:r>
                <a:rPr lang="en-US" sz="3307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18292" y="6557110"/>
            <a:ext cx="8922280" cy="1096739"/>
            <a:chOff x="0" y="0"/>
            <a:chExt cx="11896373" cy="14623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276655"/>
              <a:ext cx="11896373" cy="940662"/>
              <a:chOff x="0" y="0"/>
              <a:chExt cx="2349901" cy="18581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349901" cy="185810"/>
              </a:xfrm>
              <a:custGeom>
                <a:avLst/>
                <a:gdLst/>
                <a:ahLst/>
                <a:cxnLst/>
                <a:rect r="r" b="b" t="t" l="l"/>
                <a:pathLst>
                  <a:path h="185810" w="2349901">
                    <a:moveTo>
                      <a:pt x="86771" y="0"/>
                    </a:moveTo>
                    <a:lnTo>
                      <a:pt x="2263130" y="0"/>
                    </a:lnTo>
                    <a:cubicBezTo>
                      <a:pt x="2311052" y="0"/>
                      <a:pt x="2349901" y="38849"/>
                      <a:pt x="2349901" y="86771"/>
                    </a:cubicBezTo>
                    <a:lnTo>
                      <a:pt x="2349901" y="99039"/>
                    </a:lnTo>
                    <a:cubicBezTo>
                      <a:pt x="2349901" y="122052"/>
                      <a:pt x="2340759" y="144123"/>
                      <a:pt x="2324486" y="160395"/>
                    </a:cubicBezTo>
                    <a:cubicBezTo>
                      <a:pt x="2308214" y="176668"/>
                      <a:pt x="2286143" y="185810"/>
                      <a:pt x="2263130" y="185810"/>
                    </a:cubicBezTo>
                    <a:lnTo>
                      <a:pt x="86771" y="185810"/>
                    </a:lnTo>
                    <a:cubicBezTo>
                      <a:pt x="63758" y="185810"/>
                      <a:pt x="41687" y="176668"/>
                      <a:pt x="25415" y="160395"/>
                    </a:cubicBezTo>
                    <a:cubicBezTo>
                      <a:pt x="9142" y="144123"/>
                      <a:pt x="0" y="122052"/>
                      <a:pt x="0" y="99039"/>
                    </a:cubicBezTo>
                    <a:lnTo>
                      <a:pt x="0" y="86771"/>
                    </a:lnTo>
                    <a:cubicBezTo>
                      <a:pt x="0" y="63758"/>
                      <a:pt x="9142" y="41687"/>
                      <a:pt x="25415" y="25415"/>
                    </a:cubicBezTo>
                    <a:cubicBezTo>
                      <a:pt x="41687" y="9142"/>
                      <a:pt x="63758" y="0"/>
                      <a:pt x="8677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2349901" cy="223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84587" cy="1462319"/>
            </a:xfrm>
            <a:custGeom>
              <a:avLst/>
              <a:gdLst/>
              <a:ahLst/>
              <a:cxnLst/>
              <a:rect r="r" b="b" t="t" l="l"/>
              <a:pathLst>
                <a:path h="1462319" w="1484587">
                  <a:moveTo>
                    <a:pt x="0" y="0"/>
                  </a:moveTo>
                  <a:lnTo>
                    <a:pt x="1484587" y="0"/>
                  </a:lnTo>
                  <a:lnTo>
                    <a:pt x="1484587" y="1462319"/>
                  </a:lnTo>
                  <a:lnTo>
                    <a:pt x="0" y="1462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974069" y="450056"/>
              <a:ext cx="9253717" cy="568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51"/>
                </a:lnSpc>
              </a:pPr>
              <a:r>
                <a:rPr lang="en-US" sz="260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Thử nghiệm đánh giá.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84437" y="333149"/>
              <a:ext cx="315714" cy="72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31"/>
                </a:lnSpc>
              </a:pPr>
              <a:r>
                <a:rPr lang="en-US" sz="3307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4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6450" y="-195267"/>
            <a:ext cx="18702943" cy="5176842"/>
            <a:chOff x="0" y="0"/>
            <a:chExt cx="4925878" cy="1363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5878" cy="1363448"/>
            </a:xfrm>
            <a:custGeom>
              <a:avLst/>
              <a:gdLst/>
              <a:ahLst/>
              <a:cxnLst/>
              <a:rect r="r" b="b" t="t" l="l"/>
              <a:pathLst>
                <a:path h="1363448" w="4925878">
                  <a:moveTo>
                    <a:pt x="0" y="0"/>
                  </a:moveTo>
                  <a:lnTo>
                    <a:pt x="4925878" y="0"/>
                  </a:lnTo>
                  <a:lnTo>
                    <a:pt x="4925878" y="1363448"/>
                  </a:lnTo>
                  <a:lnTo>
                    <a:pt x="0" y="1363448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25878" cy="1401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71491" y="3421250"/>
            <a:ext cx="3148833" cy="3710975"/>
            <a:chOff x="0" y="0"/>
            <a:chExt cx="4198443" cy="4947966"/>
          </a:xfrm>
        </p:grpSpPr>
        <p:sp>
          <p:nvSpPr>
            <p:cNvPr name="AutoShape 6" id="6"/>
            <p:cNvSpPr/>
            <p:nvPr/>
          </p:nvSpPr>
          <p:spPr>
            <a:xfrm>
              <a:off x="2073822" y="3322967"/>
              <a:ext cx="0" cy="16249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98443" cy="4135467"/>
            </a:xfrm>
            <a:custGeom>
              <a:avLst/>
              <a:gdLst/>
              <a:ahLst/>
              <a:cxnLst/>
              <a:rect r="r" b="b" t="t" l="l"/>
              <a:pathLst>
                <a:path h="4135467" w="4198443">
                  <a:moveTo>
                    <a:pt x="0" y="0"/>
                  </a:moveTo>
                  <a:lnTo>
                    <a:pt x="4198443" y="0"/>
                  </a:lnTo>
                  <a:lnTo>
                    <a:pt x="4198443" y="4135467"/>
                  </a:lnTo>
                  <a:lnTo>
                    <a:pt x="0" y="413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96839" y="1353671"/>
              <a:ext cx="2953964" cy="152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3081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Xây dựng mô hình năng lượng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69584" y="3421250"/>
            <a:ext cx="3148833" cy="3710975"/>
            <a:chOff x="0" y="0"/>
            <a:chExt cx="4198443" cy="4947966"/>
          </a:xfrm>
        </p:grpSpPr>
        <p:sp>
          <p:nvSpPr>
            <p:cNvPr name="AutoShape 10" id="10"/>
            <p:cNvSpPr/>
            <p:nvPr/>
          </p:nvSpPr>
          <p:spPr>
            <a:xfrm>
              <a:off x="2124622" y="3322967"/>
              <a:ext cx="0" cy="16249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98443" cy="4135467"/>
            </a:xfrm>
            <a:custGeom>
              <a:avLst/>
              <a:gdLst/>
              <a:ahLst/>
              <a:cxnLst/>
              <a:rect r="r" b="b" t="t" l="l"/>
              <a:pathLst>
                <a:path h="4135467" w="4198443">
                  <a:moveTo>
                    <a:pt x="0" y="0"/>
                  </a:moveTo>
                  <a:lnTo>
                    <a:pt x="4198443" y="0"/>
                  </a:lnTo>
                  <a:lnTo>
                    <a:pt x="4198443" y="4135467"/>
                  </a:lnTo>
                  <a:lnTo>
                    <a:pt x="0" y="413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22239" y="1321921"/>
              <a:ext cx="2953964" cy="202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3081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Thuật toán điều khiển thông minh</a:t>
              </a:r>
            </a:p>
            <a:p>
              <a:pPr algn="ctr">
                <a:lnSpc>
                  <a:spcPts val="298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92054" y="1020615"/>
            <a:ext cx="9303891" cy="98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4"/>
              </a:lnSpc>
            </a:pPr>
            <a:r>
              <a:rPr lang="en-US" sz="7370" b="true">
                <a:solidFill>
                  <a:srgbClr val="001E4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Hướng phát triển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667677" y="3421250"/>
            <a:ext cx="3148833" cy="3710975"/>
            <a:chOff x="0" y="0"/>
            <a:chExt cx="4198443" cy="4947966"/>
          </a:xfrm>
        </p:grpSpPr>
        <p:sp>
          <p:nvSpPr>
            <p:cNvPr name="AutoShape 15" id="15"/>
            <p:cNvSpPr/>
            <p:nvPr/>
          </p:nvSpPr>
          <p:spPr>
            <a:xfrm>
              <a:off x="2175422" y="3322967"/>
              <a:ext cx="0" cy="1624999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198443" cy="4135467"/>
            </a:xfrm>
            <a:custGeom>
              <a:avLst/>
              <a:gdLst/>
              <a:ahLst/>
              <a:cxnLst/>
              <a:rect r="r" b="b" t="t" l="l"/>
              <a:pathLst>
                <a:path h="4135467" w="4198443">
                  <a:moveTo>
                    <a:pt x="0" y="0"/>
                  </a:moveTo>
                  <a:lnTo>
                    <a:pt x="4198443" y="0"/>
                  </a:lnTo>
                  <a:lnTo>
                    <a:pt x="4198443" y="4135467"/>
                  </a:lnTo>
                  <a:lnTo>
                    <a:pt x="0" y="413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376930" y="1615442"/>
              <a:ext cx="3444584" cy="152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3081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Mở rộng quy mô</a:t>
              </a:r>
            </a:p>
            <a:p>
              <a:pPr algn="ctr">
                <a:lnSpc>
                  <a:spcPts val="298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64569" y="7236533"/>
            <a:ext cx="4124576" cy="12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Xây dựng mô hình tiêu thụ năng </a:t>
            </a:r>
          </a:p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lượng thực tế nhằm tính toán thời gian drone có thể thực hiện.</a:t>
            </a:r>
          </a:p>
          <a:p>
            <a:pPr algn="ctr">
              <a:lnSpc>
                <a:spcPts val="250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081712" y="7227475"/>
            <a:ext cx="4124576" cy="15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Ứng dụng học máy (reinforcement </a:t>
            </a:r>
          </a:p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learning) để drone tự học quỹ đạo tối ưu, tăng khả năng thích ứng với thay </a:t>
            </a:r>
          </a:p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đổi địa hình hoặc chướng ngại động.</a:t>
            </a:r>
          </a:p>
          <a:p>
            <a:pPr algn="ctr">
              <a:lnSpc>
                <a:spcPts val="250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198855" y="7218416"/>
            <a:ext cx="4124576" cy="126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Nâng số lượng drone lên vài trăm, kiểm tra hiệu năng hệ </a:t>
            </a:r>
          </a:p>
          <a:p>
            <a:pPr algn="ctr">
              <a:lnSpc>
                <a:spcPts val="2506"/>
              </a:lnSpc>
            </a:pPr>
            <a:r>
              <a:rPr lang="en-US" sz="179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thống phân tán.</a:t>
            </a:r>
          </a:p>
          <a:p>
            <a:pPr algn="ctr">
              <a:lnSpc>
                <a:spcPts val="25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1648" y="-3346221"/>
            <a:ext cx="17862513" cy="178625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E76">
                    <a:alpha val="29000"/>
                  </a:srgbClr>
                </a:gs>
                <a:gs pos="100000">
                  <a:srgbClr val="002E7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47050" y="-3431946"/>
            <a:ext cx="17862513" cy="178625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2E76">
                    <a:alpha val="29000"/>
                  </a:srgbClr>
                </a:gs>
                <a:gs pos="100000">
                  <a:srgbClr val="002E7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79166" y="-1098396"/>
            <a:ext cx="13018033" cy="1301803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327C">
                    <a:alpha val="29000"/>
                  </a:srgbClr>
                </a:gs>
                <a:gs pos="100000">
                  <a:srgbClr val="002E7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04359" y="-382680"/>
            <a:ext cx="11116590" cy="10838675"/>
          </a:xfrm>
          <a:custGeom>
            <a:avLst/>
            <a:gdLst/>
            <a:ahLst/>
            <a:cxnLst/>
            <a:rect r="r" b="b" t="t" l="l"/>
            <a:pathLst>
              <a:path h="10838675" w="11116590">
                <a:moveTo>
                  <a:pt x="0" y="0"/>
                </a:moveTo>
                <a:lnTo>
                  <a:pt x="11116589" y="0"/>
                </a:lnTo>
                <a:lnTo>
                  <a:pt x="11116589" y="10838675"/>
                </a:lnTo>
                <a:lnTo>
                  <a:pt x="0" y="1083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16772" y="8182987"/>
            <a:ext cx="4772888" cy="685137"/>
            <a:chOff x="0" y="0"/>
            <a:chExt cx="1257057" cy="180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7057" cy="180448"/>
            </a:xfrm>
            <a:custGeom>
              <a:avLst/>
              <a:gdLst/>
              <a:ahLst/>
              <a:cxnLst/>
              <a:rect r="r" b="b" t="t" l="l"/>
              <a:pathLst>
                <a:path h="180448" w="1257057">
                  <a:moveTo>
                    <a:pt x="0" y="0"/>
                  </a:moveTo>
                  <a:lnTo>
                    <a:pt x="1257057" y="0"/>
                  </a:lnTo>
                  <a:lnTo>
                    <a:pt x="1257057" y="180448"/>
                  </a:lnTo>
                  <a:lnTo>
                    <a:pt x="0" y="180448"/>
                  </a:lnTo>
                  <a:close/>
                </a:path>
              </a:pathLst>
            </a:custGeom>
            <a:gradFill rotWithShape="true">
              <a:gsLst>
                <a:gs pos="0">
                  <a:srgbClr val="00388F">
                    <a:alpha val="100000"/>
                  </a:srgbClr>
                </a:gs>
                <a:gs pos="100000">
                  <a:srgbClr val="00388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57057" cy="228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47362" y="9211023"/>
            <a:ext cx="375263" cy="375263"/>
          </a:xfrm>
          <a:custGeom>
            <a:avLst/>
            <a:gdLst/>
            <a:ahLst/>
            <a:cxnLst/>
            <a:rect r="r" b="b" t="t" l="l"/>
            <a:pathLst>
              <a:path h="375263" w="375263">
                <a:moveTo>
                  <a:pt x="0" y="0"/>
                </a:moveTo>
                <a:lnTo>
                  <a:pt x="375263" y="0"/>
                </a:lnTo>
                <a:lnTo>
                  <a:pt x="375263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594023" y="1222600"/>
            <a:ext cx="7537262" cy="753726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017" t="0" r="-4116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267213" y="9201498"/>
            <a:ext cx="394313" cy="394313"/>
          </a:xfrm>
          <a:custGeom>
            <a:avLst/>
            <a:gdLst/>
            <a:ahLst/>
            <a:cxnLst/>
            <a:rect r="r" b="b" t="t" l="l"/>
            <a:pathLst>
              <a:path h="394313" w="394313">
                <a:moveTo>
                  <a:pt x="0" y="0"/>
                </a:moveTo>
                <a:lnTo>
                  <a:pt x="394313" y="0"/>
                </a:lnTo>
                <a:lnTo>
                  <a:pt x="394313" y="394314"/>
                </a:lnTo>
                <a:lnTo>
                  <a:pt x="0" y="3943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010433" y="1093062"/>
            <a:ext cx="567836" cy="259075"/>
          </a:xfrm>
          <a:custGeom>
            <a:avLst/>
            <a:gdLst/>
            <a:ahLst/>
            <a:cxnLst/>
            <a:rect r="r" b="b" t="t" l="l"/>
            <a:pathLst>
              <a:path h="259075" w="567836">
                <a:moveTo>
                  <a:pt x="0" y="0"/>
                </a:moveTo>
                <a:lnTo>
                  <a:pt x="567836" y="0"/>
                </a:lnTo>
                <a:lnTo>
                  <a:pt x="567836" y="259075"/>
                </a:lnTo>
                <a:lnTo>
                  <a:pt x="0" y="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94023" y="8630324"/>
            <a:ext cx="567836" cy="259075"/>
          </a:xfrm>
          <a:custGeom>
            <a:avLst/>
            <a:gdLst/>
            <a:ahLst/>
            <a:cxnLst/>
            <a:rect r="r" b="b" t="t" l="l"/>
            <a:pathLst>
              <a:path h="259075" w="567836">
                <a:moveTo>
                  <a:pt x="0" y="0"/>
                </a:moveTo>
                <a:lnTo>
                  <a:pt x="567836" y="0"/>
                </a:lnTo>
                <a:lnTo>
                  <a:pt x="567836" y="259075"/>
                </a:lnTo>
                <a:lnTo>
                  <a:pt x="0" y="2590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44782" y="1464489"/>
            <a:ext cx="9265651" cy="93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8"/>
              </a:lnSpc>
            </a:pPr>
            <a:r>
              <a:rPr lang="en-US" b="true" sz="5845" spc="-175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CẢM ƠN ĐÃ LẮNG NGHE!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6188" y="9214179"/>
            <a:ext cx="2084978" cy="33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0342041436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300063"/>
            <a:ext cx="2308147" cy="41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2"/>
              </a:lnSpc>
            </a:pPr>
            <a:r>
              <a:rPr lang="en-US" sz="2494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Contact Us: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94876" y="9214179"/>
            <a:ext cx="4009483" cy="33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4"/>
              </a:lnSpc>
            </a:pPr>
            <a:r>
              <a:rPr lang="en-US" sz="1974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vuduc25022003@gmail.com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875361" y="4867201"/>
            <a:ext cx="6503805" cy="3070893"/>
            <a:chOff x="0" y="0"/>
            <a:chExt cx="8671740" cy="409452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545301" y="0"/>
              <a:ext cx="3224441" cy="3224441"/>
            </a:xfrm>
            <a:custGeom>
              <a:avLst/>
              <a:gdLst/>
              <a:ahLst/>
              <a:cxnLst/>
              <a:rect r="r" b="b" t="t" l="l"/>
              <a:pathLst>
                <a:path h="3224441" w="3224441">
                  <a:moveTo>
                    <a:pt x="0" y="0"/>
                  </a:moveTo>
                  <a:lnTo>
                    <a:pt x="3224441" y="0"/>
                  </a:lnTo>
                  <a:lnTo>
                    <a:pt x="3224441" y="3224441"/>
                  </a:lnTo>
                  <a:lnTo>
                    <a:pt x="0" y="322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3503340"/>
              <a:ext cx="8671740" cy="59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0"/>
                </a:lnSpc>
              </a:pPr>
              <a:r>
                <a:rPr lang="en-US" sz="27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Hệ thống trình diễn ánh sáng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60676" y="2822240"/>
            <a:ext cx="9265651" cy="114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8"/>
              </a:lnSpc>
            </a:pPr>
            <a:r>
              <a:rPr lang="en-US" b="true" sz="7145" spc="-214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Q&amp;A</a:t>
            </a:r>
          </a:p>
        </p:txBody>
      </p:sp>
      <p:sp>
        <p:nvSpPr>
          <p:cNvPr name="Freeform 29" id="29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66567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9207" y="3818889"/>
            <a:ext cx="13990630" cy="1096756"/>
            <a:chOff x="0" y="0"/>
            <a:chExt cx="3637349" cy="285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7349" cy="285140"/>
            </a:xfrm>
            <a:custGeom>
              <a:avLst/>
              <a:gdLst/>
              <a:ahLst/>
              <a:cxnLst/>
              <a:rect r="r" b="b" t="t" l="l"/>
              <a:pathLst>
                <a:path h="285140" w="3637349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7349" cy="3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9745" y="-1564472"/>
            <a:ext cx="14406924" cy="14406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61385" y="-730048"/>
            <a:ext cx="10600391" cy="10600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52479" y="0"/>
            <a:ext cx="10083373" cy="9831288"/>
          </a:xfrm>
          <a:custGeom>
            <a:avLst/>
            <a:gdLst/>
            <a:ahLst/>
            <a:cxnLst/>
            <a:rect r="r" b="b" t="t" l="l"/>
            <a:pathLst>
              <a:path h="9831288" w="10083373">
                <a:moveTo>
                  <a:pt x="0" y="0"/>
                </a:moveTo>
                <a:lnTo>
                  <a:pt x="10083372" y="0"/>
                </a:lnTo>
                <a:lnTo>
                  <a:pt x="10083372" y="9831288"/>
                </a:lnTo>
                <a:lnTo>
                  <a:pt x="0" y="9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3229" t="0" r="-34073" b="-659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86900" y="3867125"/>
            <a:ext cx="7778447" cy="8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1"/>
              </a:lnSpc>
            </a:pPr>
            <a:r>
              <a:rPr lang="en-US" sz="5243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Giới thiệu chung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91685" y="6258605"/>
            <a:ext cx="544552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Đặt vấn đề.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Mục tiêu nghiên cứu.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938">
                <a:alpha val="100000"/>
              </a:srgbClr>
            </a:gs>
            <a:gs pos="100000">
              <a:srgbClr val="02255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76506" y="-2063971"/>
            <a:ext cx="13471898" cy="1347189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88F">
                    <a:alpha val="0"/>
                  </a:srgbClr>
                </a:gs>
                <a:gs pos="100000">
                  <a:srgbClr val="00388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62936" y="43834"/>
            <a:ext cx="9441449" cy="10030755"/>
          </a:xfrm>
          <a:custGeom>
            <a:avLst/>
            <a:gdLst/>
            <a:ahLst/>
            <a:cxnLst/>
            <a:rect r="r" b="b" t="t" l="l"/>
            <a:pathLst>
              <a:path h="10030755" w="9441449">
                <a:moveTo>
                  <a:pt x="0" y="0"/>
                </a:moveTo>
                <a:lnTo>
                  <a:pt x="9441449" y="0"/>
                </a:lnTo>
                <a:lnTo>
                  <a:pt x="9441449" y="10030755"/>
                </a:lnTo>
                <a:lnTo>
                  <a:pt x="0" y="1003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16638" y="1012995"/>
            <a:ext cx="7965243" cy="79652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2584" t="0" r="-12584" b="0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-514350" y="6124043"/>
            <a:ext cx="9658350" cy="667444"/>
            <a:chOff x="0" y="0"/>
            <a:chExt cx="2543763" cy="175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3763" cy="175788"/>
            </a:xfrm>
            <a:custGeom>
              <a:avLst/>
              <a:gdLst/>
              <a:ahLst/>
              <a:cxnLst/>
              <a:rect r="r" b="b" t="t" l="l"/>
              <a:pathLst>
                <a:path h="175788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175788"/>
                  </a:lnTo>
                  <a:lnTo>
                    <a:pt x="0" y="175788"/>
                  </a:lnTo>
                  <a:close/>
                </a:path>
              </a:pathLst>
            </a:custGeom>
            <a:gradFill rotWithShape="true">
              <a:gsLst>
                <a:gs pos="0">
                  <a:srgbClr val="00388F">
                    <a:alpha val="100000"/>
                  </a:srgbClr>
                </a:gs>
                <a:gs pos="100000">
                  <a:srgbClr val="00388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3763" cy="21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90600"/>
            <a:ext cx="7887361" cy="114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295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Đặt vấn đề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29463"/>
            <a:ext cx="8115300" cy="139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Trình diễn bằng drone đang thay thế pháo hoa: an toàn, chính xác, tái sử dụng.</a:t>
            </a:r>
          </a:p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Thực tế triển khai phức tạp, tốn kém và nhiều rủi ro.</a:t>
            </a:r>
          </a:p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Mô phỏng 3D giúp kiểm thử thuật toán, tối ưu quỹ đạo bay.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222898"/>
            <a:ext cx="6919011" cy="42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9"/>
              </a:lnSpc>
            </a:pPr>
            <a:r>
              <a:rPr lang="en-US" sz="25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Câu hỏi: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156424"/>
            <a:ext cx="8760255" cy="104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để xây dựng một mô hình mô phỏng chính xác?</a:t>
            </a:r>
          </a:p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để tối ưu quãng đường đi của drone là ngắn nhất?</a:t>
            </a:r>
          </a:p>
          <a:p>
            <a:pPr algn="just" marL="433206" indent="-216603" lvl="1">
              <a:lnSpc>
                <a:spcPts val="2809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đảm bảo các drone hạn chế va chạm trong khi di chuyển?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05110" y="1826103"/>
            <a:ext cx="2606657" cy="260665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9037" t="0" r="-29037" b="0"/>
              </a:stretch>
            </a:blipFill>
            <a:ln w="47625" cap="sq">
              <a:solidFill>
                <a:srgbClr val="001E4D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728876" y="1826103"/>
            <a:ext cx="2606657" cy="260665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7818" t="0" r="-37818" b="0"/>
              </a:stretch>
            </a:blipFill>
            <a:ln w="47625" cap="sq">
              <a:solidFill>
                <a:srgbClr val="001E4D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652643" y="1826103"/>
            <a:ext cx="2606657" cy="26066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753" t="0" r="-38753" b="0"/>
              </a:stretch>
            </a:blipFill>
            <a:ln w="47625" cap="sq">
              <a:solidFill>
                <a:srgbClr val="001E4D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91083" y="5225252"/>
            <a:ext cx="7425671" cy="4114800"/>
            <a:chOff x="0" y="0"/>
            <a:chExt cx="1455749" cy="806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5749" cy="806677"/>
            </a:xfrm>
            <a:custGeom>
              <a:avLst/>
              <a:gdLst/>
              <a:ahLst/>
              <a:cxnLst/>
              <a:rect r="r" b="b" t="t" l="l"/>
              <a:pathLst>
                <a:path h="806677" w="1455749">
                  <a:moveTo>
                    <a:pt x="403338" y="0"/>
                  </a:moveTo>
                  <a:lnTo>
                    <a:pt x="1052410" y="0"/>
                  </a:lnTo>
                  <a:cubicBezTo>
                    <a:pt x="1275168" y="0"/>
                    <a:pt x="1455749" y="180581"/>
                    <a:pt x="1455749" y="403338"/>
                  </a:cubicBezTo>
                  <a:lnTo>
                    <a:pt x="1455749" y="403338"/>
                  </a:lnTo>
                  <a:cubicBezTo>
                    <a:pt x="1455749" y="510310"/>
                    <a:pt x="1413254" y="612901"/>
                    <a:pt x="1337614" y="688542"/>
                  </a:cubicBezTo>
                  <a:cubicBezTo>
                    <a:pt x="1261973" y="764182"/>
                    <a:pt x="1159382" y="806677"/>
                    <a:pt x="1052410" y="806677"/>
                  </a:cubicBezTo>
                  <a:lnTo>
                    <a:pt x="403338" y="806677"/>
                  </a:lnTo>
                  <a:cubicBezTo>
                    <a:pt x="180581" y="806677"/>
                    <a:pt x="0" y="626096"/>
                    <a:pt x="0" y="403338"/>
                  </a:cubicBezTo>
                  <a:lnTo>
                    <a:pt x="0" y="403338"/>
                  </a:lnTo>
                  <a:cubicBezTo>
                    <a:pt x="0" y="180581"/>
                    <a:pt x="180581" y="0"/>
                    <a:pt x="40333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6" r="0" b="-96"/>
              </a:stretch>
            </a:blipFill>
            <a:ln w="66675" cap="rnd">
              <a:solidFill>
                <a:srgbClr val="00255F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891083" y="1821560"/>
            <a:ext cx="7268059" cy="24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85"/>
              </a:lnSpc>
            </a:pPr>
            <a:r>
              <a:rPr lang="en-US" sz="89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Mục tiêu nghiên cứu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966936" y="4841982"/>
            <a:ext cx="8292364" cy="1085319"/>
            <a:chOff x="0" y="0"/>
            <a:chExt cx="11056485" cy="144709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1056485" cy="1220972"/>
              <a:chOff x="0" y="0"/>
              <a:chExt cx="2123844" cy="23453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123844" cy="234537"/>
              </a:xfrm>
              <a:custGeom>
                <a:avLst/>
                <a:gdLst/>
                <a:ahLst/>
                <a:cxnLst/>
                <a:rect r="r" b="b" t="t" l="l"/>
                <a:pathLst>
                  <a:path h="234537" w="2123844">
                    <a:moveTo>
                      <a:pt x="93362" y="0"/>
                    </a:moveTo>
                    <a:lnTo>
                      <a:pt x="2030482" y="0"/>
                    </a:lnTo>
                    <a:cubicBezTo>
                      <a:pt x="2055243" y="0"/>
                      <a:pt x="2078990" y="9836"/>
                      <a:pt x="2096499" y="27345"/>
                    </a:cubicBezTo>
                    <a:cubicBezTo>
                      <a:pt x="2114007" y="44854"/>
                      <a:pt x="2123844" y="68601"/>
                      <a:pt x="2123844" y="93362"/>
                    </a:cubicBezTo>
                    <a:lnTo>
                      <a:pt x="2123844" y="141175"/>
                    </a:lnTo>
                    <a:cubicBezTo>
                      <a:pt x="2123844" y="192737"/>
                      <a:pt x="2082044" y="234537"/>
                      <a:pt x="2030482" y="234537"/>
                    </a:cubicBezTo>
                    <a:lnTo>
                      <a:pt x="93362" y="234537"/>
                    </a:lnTo>
                    <a:cubicBezTo>
                      <a:pt x="41800" y="234537"/>
                      <a:pt x="0" y="192737"/>
                      <a:pt x="0" y="141175"/>
                    </a:cubicBezTo>
                    <a:lnTo>
                      <a:pt x="0" y="93362"/>
                    </a:lnTo>
                    <a:cubicBezTo>
                      <a:pt x="0" y="41800"/>
                      <a:pt x="41800" y="0"/>
                      <a:pt x="93362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123844" cy="272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44900" y="219232"/>
              <a:ext cx="9592365" cy="1227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91"/>
                </a:lnSpc>
              </a:pPr>
              <a:r>
                <a:rPr lang="en-US" sz="270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Xây dựng mô phỏng 3D trên Unity.</a:t>
              </a:r>
            </a:p>
            <a:p>
              <a:pPr algn="just">
                <a:lnSpc>
                  <a:spcPts val="379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66936" y="5927301"/>
            <a:ext cx="8292364" cy="915729"/>
            <a:chOff x="0" y="0"/>
            <a:chExt cx="11056485" cy="122097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1056485" cy="1220972"/>
              <a:chOff x="0" y="0"/>
              <a:chExt cx="2123844" cy="23453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123844" cy="234537"/>
              </a:xfrm>
              <a:custGeom>
                <a:avLst/>
                <a:gdLst/>
                <a:ahLst/>
                <a:cxnLst/>
                <a:rect r="r" b="b" t="t" l="l"/>
                <a:pathLst>
                  <a:path h="234537" w="2123844">
                    <a:moveTo>
                      <a:pt x="93362" y="0"/>
                    </a:moveTo>
                    <a:lnTo>
                      <a:pt x="2030482" y="0"/>
                    </a:lnTo>
                    <a:cubicBezTo>
                      <a:pt x="2055243" y="0"/>
                      <a:pt x="2078990" y="9836"/>
                      <a:pt x="2096499" y="27345"/>
                    </a:cubicBezTo>
                    <a:cubicBezTo>
                      <a:pt x="2114007" y="44854"/>
                      <a:pt x="2123844" y="68601"/>
                      <a:pt x="2123844" y="93362"/>
                    </a:cubicBezTo>
                    <a:lnTo>
                      <a:pt x="2123844" y="141175"/>
                    </a:lnTo>
                    <a:cubicBezTo>
                      <a:pt x="2123844" y="192737"/>
                      <a:pt x="2082044" y="234537"/>
                      <a:pt x="2030482" y="234537"/>
                    </a:cubicBezTo>
                    <a:lnTo>
                      <a:pt x="93362" y="234537"/>
                    </a:lnTo>
                    <a:cubicBezTo>
                      <a:pt x="41800" y="234537"/>
                      <a:pt x="0" y="192737"/>
                      <a:pt x="0" y="141175"/>
                    </a:cubicBezTo>
                    <a:lnTo>
                      <a:pt x="0" y="93362"/>
                    </a:lnTo>
                    <a:cubicBezTo>
                      <a:pt x="0" y="41800"/>
                      <a:pt x="41800" y="0"/>
                      <a:pt x="93362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123844" cy="272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44900" y="302894"/>
              <a:ext cx="9211053" cy="611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60"/>
                </a:lnSpc>
              </a:pPr>
              <a:r>
                <a:rPr lang="en-US" sz="275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Tích hợp các thuật toán điều khiển.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66936" y="7012619"/>
            <a:ext cx="8292364" cy="915729"/>
            <a:chOff x="0" y="0"/>
            <a:chExt cx="11056485" cy="122097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1056485" cy="1220972"/>
              <a:chOff x="0" y="0"/>
              <a:chExt cx="2123844" cy="23453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123844" cy="234537"/>
              </a:xfrm>
              <a:custGeom>
                <a:avLst/>
                <a:gdLst/>
                <a:ahLst/>
                <a:cxnLst/>
                <a:rect r="r" b="b" t="t" l="l"/>
                <a:pathLst>
                  <a:path h="234537" w="2123844">
                    <a:moveTo>
                      <a:pt x="93362" y="0"/>
                    </a:moveTo>
                    <a:lnTo>
                      <a:pt x="2030482" y="0"/>
                    </a:lnTo>
                    <a:cubicBezTo>
                      <a:pt x="2055243" y="0"/>
                      <a:pt x="2078990" y="9836"/>
                      <a:pt x="2096499" y="27345"/>
                    </a:cubicBezTo>
                    <a:cubicBezTo>
                      <a:pt x="2114007" y="44854"/>
                      <a:pt x="2123844" y="68601"/>
                      <a:pt x="2123844" y="93362"/>
                    </a:cubicBezTo>
                    <a:lnTo>
                      <a:pt x="2123844" y="141175"/>
                    </a:lnTo>
                    <a:cubicBezTo>
                      <a:pt x="2123844" y="192737"/>
                      <a:pt x="2082044" y="234537"/>
                      <a:pt x="2030482" y="234537"/>
                    </a:cubicBezTo>
                    <a:lnTo>
                      <a:pt x="93362" y="234537"/>
                    </a:lnTo>
                    <a:cubicBezTo>
                      <a:pt x="41800" y="234537"/>
                      <a:pt x="0" y="192737"/>
                      <a:pt x="0" y="141175"/>
                    </a:cubicBezTo>
                    <a:lnTo>
                      <a:pt x="0" y="93362"/>
                    </a:lnTo>
                    <a:cubicBezTo>
                      <a:pt x="0" y="41800"/>
                      <a:pt x="41800" y="0"/>
                      <a:pt x="93362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123844" cy="272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544900" y="302894"/>
              <a:ext cx="9211053" cy="611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60"/>
                </a:lnSpc>
              </a:pPr>
              <a:r>
                <a:rPr lang="en-US" sz="275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Thiết kế giao diện.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66936" y="8097938"/>
            <a:ext cx="8292364" cy="1171976"/>
            <a:chOff x="0" y="0"/>
            <a:chExt cx="11056485" cy="156263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1056485" cy="1220972"/>
              <a:chOff x="0" y="0"/>
              <a:chExt cx="2123844" cy="23453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23844" cy="234537"/>
              </a:xfrm>
              <a:custGeom>
                <a:avLst/>
                <a:gdLst/>
                <a:ahLst/>
                <a:cxnLst/>
                <a:rect r="r" b="b" t="t" l="l"/>
                <a:pathLst>
                  <a:path h="234537" w="2123844">
                    <a:moveTo>
                      <a:pt x="93362" y="0"/>
                    </a:moveTo>
                    <a:lnTo>
                      <a:pt x="2030482" y="0"/>
                    </a:lnTo>
                    <a:cubicBezTo>
                      <a:pt x="2055243" y="0"/>
                      <a:pt x="2078990" y="9836"/>
                      <a:pt x="2096499" y="27345"/>
                    </a:cubicBezTo>
                    <a:cubicBezTo>
                      <a:pt x="2114007" y="44854"/>
                      <a:pt x="2123844" y="68601"/>
                      <a:pt x="2123844" y="93362"/>
                    </a:cubicBezTo>
                    <a:lnTo>
                      <a:pt x="2123844" y="141175"/>
                    </a:lnTo>
                    <a:cubicBezTo>
                      <a:pt x="2123844" y="192737"/>
                      <a:pt x="2082044" y="234537"/>
                      <a:pt x="2030482" y="234537"/>
                    </a:cubicBezTo>
                    <a:lnTo>
                      <a:pt x="93362" y="234537"/>
                    </a:lnTo>
                    <a:cubicBezTo>
                      <a:pt x="41800" y="234537"/>
                      <a:pt x="0" y="192737"/>
                      <a:pt x="0" y="141175"/>
                    </a:cubicBezTo>
                    <a:lnTo>
                      <a:pt x="0" y="93362"/>
                    </a:lnTo>
                    <a:cubicBezTo>
                      <a:pt x="0" y="41800"/>
                      <a:pt x="41800" y="0"/>
                      <a:pt x="93362" y="0"/>
                    </a:cubicBezTo>
                    <a:close/>
                  </a:path>
                </a:pathLst>
              </a:custGeom>
              <a:solidFill>
                <a:srgbClr val="00388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2123844" cy="272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67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544900" y="302894"/>
              <a:ext cx="9211053" cy="1259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60"/>
                </a:lnSpc>
              </a:pPr>
              <a:r>
                <a:rPr lang="en-US" sz="2757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Mô phỏng và kiểm thử với 85 drone.</a:t>
              </a:r>
            </a:p>
            <a:p>
              <a:pPr algn="just">
                <a:lnSpc>
                  <a:spcPts val="386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89207" y="3818889"/>
            <a:ext cx="13990630" cy="1096756"/>
            <a:chOff x="0" y="0"/>
            <a:chExt cx="3637349" cy="285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7349" cy="285140"/>
            </a:xfrm>
            <a:custGeom>
              <a:avLst/>
              <a:gdLst/>
              <a:ahLst/>
              <a:cxnLst/>
              <a:rect r="r" b="b" t="t" l="l"/>
              <a:pathLst>
                <a:path h="285140" w="3637349">
                  <a:moveTo>
                    <a:pt x="55336" y="0"/>
                  </a:moveTo>
                  <a:lnTo>
                    <a:pt x="3582012" y="0"/>
                  </a:lnTo>
                  <a:cubicBezTo>
                    <a:pt x="3612574" y="0"/>
                    <a:pt x="3637349" y="24775"/>
                    <a:pt x="3637349" y="55336"/>
                  </a:cubicBezTo>
                  <a:lnTo>
                    <a:pt x="3637349" y="229803"/>
                  </a:lnTo>
                  <a:cubicBezTo>
                    <a:pt x="3637349" y="260365"/>
                    <a:pt x="3612574" y="285140"/>
                    <a:pt x="3582012" y="285140"/>
                  </a:cubicBezTo>
                  <a:lnTo>
                    <a:pt x="55336" y="285140"/>
                  </a:lnTo>
                  <a:cubicBezTo>
                    <a:pt x="24775" y="285140"/>
                    <a:pt x="0" y="260365"/>
                    <a:pt x="0" y="229803"/>
                  </a:cubicBezTo>
                  <a:lnTo>
                    <a:pt x="0" y="55336"/>
                  </a:lnTo>
                  <a:cubicBezTo>
                    <a:pt x="0" y="24775"/>
                    <a:pt x="24775" y="0"/>
                    <a:pt x="5533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64">
                    <a:alpha val="0"/>
                  </a:srgbClr>
                </a:gs>
                <a:gs pos="100000">
                  <a:srgbClr val="003B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37349" cy="3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909745" y="-1564472"/>
            <a:ext cx="14406924" cy="144069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61385" y="-730048"/>
            <a:ext cx="10600391" cy="106003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47B1">
                    <a:alpha val="100000"/>
                  </a:srgbClr>
                </a:gs>
                <a:gs pos="100000">
                  <a:srgbClr val="0447B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52479" y="0"/>
            <a:ext cx="10083373" cy="9831288"/>
          </a:xfrm>
          <a:custGeom>
            <a:avLst/>
            <a:gdLst/>
            <a:ahLst/>
            <a:cxnLst/>
            <a:rect r="r" b="b" t="t" l="l"/>
            <a:pathLst>
              <a:path h="9831288" w="10083373">
                <a:moveTo>
                  <a:pt x="0" y="0"/>
                </a:moveTo>
                <a:lnTo>
                  <a:pt x="10083372" y="0"/>
                </a:lnTo>
                <a:lnTo>
                  <a:pt x="10083372" y="9831288"/>
                </a:lnTo>
                <a:lnTo>
                  <a:pt x="0" y="983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549" t="0" r="-2554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86900" y="3867125"/>
            <a:ext cx="7778447" cy="8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1"/>
              </a:lnSpc>
            </a:pPr>
            <a:r>
              <a:rPr lang="en-US" sz="5243" b="true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Cơ sở lý thuyết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08601" y="6167120"/>
            <a:ext cx="735511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Tổng quan hệ thống trình diễn UAV.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Thuật toán Hungarian cho phân nhiệm.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Điều hướng tránh va chạm bằng APF.</a:t>
            </a:r>
          </a:p>
          <a:p>
            <a:pPr algn="l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388F"/>
                </a:solidFill>
                <a:latin typeface="Roboto Slab"/>
                <a:ea typeface="Roboto Slab"/>
                <a:cs typeface="Roboto Slab"/>
                <a:sym typeface="Roboto Slab"/>
              </a:rPr>
              <a:t>Tối ưu chuyển động bằng MEC.</a:t>
            </a:r>
          </a:p>
          <a:p>
            <a:pPr algn="l">
              <a:lnSpc>
                <a:spcPts val="391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1028700"/>
            <a:ext cx="7600950" cy="7600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9112" t="0" r="-3098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5300" y="1696650"/>
            <a:ext cx="10172700" cy="6979809"/>
          </a:xfrm>
          <a:custGeom>
            <a:avLst/>
            <a:gdLst/>
            <a:ahLst/>
            <a:cxnLst/>
            <a:rect r="r" b="b" t="t" l="l"/>
            <a:pathLst>
              <a:path h="6979809" w="10172700">
                <a:moveTo>
                  <a:pt x="0" y="0"/>
                </a:moveTo>
                <a:lnTo>
                  <a:pt x="10172700" y="0"/>
                </a:lnTo>
                <a:lnTo>
                  <a:pt x="10172700" y="6979809"/>
                </a:lnTo>
                <a:lnTo>
                  <a:pt x="0" y="6979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083" y="666416"/>
            <a:ext cx="7268059" cy="79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56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Tổng quan hệ thống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62630" y="8703945"/>
            <a:ext cx="659308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Hệ thống trình diễn ánh sáng UAV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884" y="1940231"/>
            <a:ext cx="35215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Phần cứng: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995" y="2941380"/>
            <a:ext cx="836098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UAV nhỏ gọn, tích hợp đèn LED.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Định vị bằng cảm biến GNSS RTK.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Nhận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lệnh từ trung tâm điều khiển mặt đất (GCS).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9884" y="5459236"/>
            <a:ext cx="35147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Phần mềm: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7995" y="6620827"/>
            <a:ext cx="909713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GCS lập kế hoạch trình diễn, phân nhiệm, điều hướng.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Giao tiếp không dây: WiFi, RF, MAVLink.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188" y="9296717"/>
            <a:ext cx="8077849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GCS: Ground control station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GNSS RTK: Global navigation Satellite System - Real Time Kinermatic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6551" y="2613344"/>
            <a:ext cx="9089741" cy="4860368"/>
          </a:xfrm>
          <a:custGeom>
            <a:avLst/>
            <a:gdLst/>
            <a:ahLst/>
            <a:cxnLst/>
            <a:rect r="r" b="b" t="t" l="l"/>
            <a:pathLst>
              <a:path h="4860368" w="9089741">
                <a:moveTo>
                  <a:pt x="0" y="0"/>
                </a:moveTo>
                <a:lnTo>
                  <a:pt x="9089741" y="0"/>
                </a:lnTo>
                <a:lnTo>
                  <a:pt x="9089741" y="4860368"/>
                </a:lnTo>
                <a:lnTo>
                  <a:pt x="0" y="4860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083" y="666416"/>
            <a:ext cx="7268059" cy="79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56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Bài toán phân nhiệm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43754" y="8703945"/>
            <a:ext cx="503083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Phân nhiệm đội hình UAV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073" y="1629975"/>
            <a:ext cx="133755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Làm sao để tối ưu cho quãng đường đi của dro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ne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083" y="2911628"/>
            <a:ext cx="663892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Tìm một ánh xạ 1-1 giữa: 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Đội hình ban đầu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Đội hình mục tiêu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Tổng quãng đường là ngắn nhất.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4679" y="2342410"/>
            <a:ext cx="5279912" cy="6234982"/>
          </a:xfrm>
          <a:custGeom>
            <a:avLst/>
            <a:gdLst/>
            <a:ahLst/>
            <a:cxnLst/>
            <a:rect r="r" b="b" t="t" l="l"/>
            <a:pathLst>
              <a:path h="6234982" w="5279912">
                <a:moveTo>
                  <a:pt x="0" y="0"/>
                </a:moveTo>
                <a:lnTo>
                  <a:pt x="5279912" y="0"/>
                </a:lnTo>
                <a:lnTo>
                  <a:pt x="5279912" y="6234982"/>
                </a:lnTo>
                <a:lnTo>
                  <a:pt x="0" y="623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1083" y="666416"/>
            <a:ext cx="10428338" cy="79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5668" b="true">
                <a:solidFill>
                  <a:srgbClr val="00255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Thuật toán Hungarian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31303" y="8703945"/>
            <a:ext cx="425574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Thuật toán Hungarian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1083" y="2911628"/>
            <a:ext cx="857434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Đầu vào: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Ma trận chi phí giữa các UAV với vị trí mục tiêu.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083" y="4836331"/>
            <a:ext cx="857434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Đầu ra: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Phân công nhiệm vụ cho từng UAV sao cho tổng quãng đường là nhỏ nhất.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083" y="6980555"/>
            <a:ext cx="85743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Độ phức tạp:</a:t>
            </a:r>
            <a:r>
              <a:rPr lang="en-US" sz="33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O(n^3)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7431643" y="9419984"/>
            <a:ext cx="809695" cy="860233"/>
          </a:xfrm>
          <a:custGeom>
            <a:avLst/>
            <a:gdLst/>
            <a:ahLst/>
            <a:cxnLst/>
            <a:rect r="r" b="b" t="t" l="l"/>
            <a:pathLst>
              <a:path h="860233" w="809695">
                <a:moveTo>
                  <a:pt x="809695" y="0"/>
                </a:moveTo>
                <a:lnTo>
                  <a:pt x="0" y="0"/>
                </a:lnTo>
                <a:lnTo>
                  <a:pt x="0" y="860234"/>
                </a:lnTo>
                <a:lnTo>
                  <a:pt x="809695" y="860234"/>
                </a:lnTo>
                <a:lnTo>
                  <a:pt x="809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65500" y="965166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DFEFE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DAGnV9Ef7Vs</dc:identifier>
  <dcterms:modified xsi:type="dcterms:W3CDTF">2011-08-01T06:04:30Z</dcterms:modified>
  <cp:revision>1</cp:revision>
  <dc:title>NGHIÊN CỨU MÔ PHỎNG HỆ THỐNG TRÌNH DIỄN ÁNH SÁNG BẰNG DRONE VỚI KỸ THUẬT TỐI ƯU QUỸ ĐẠO CHUYỂN ĐỘNG</dc:title>
</cp:coreProperties>
</file>